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427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8" r:id="rId38"/>
    <p:sldId id="428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85C0C-3223-42CC-B1D8-3193967246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5ABCD-1DD1-432D-A974-33AFF09686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4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is a file:</a:t>
            </a:r>
          </a:p>
          <a:p>
            <a:pPr marL="171450" indent="-171450">
              <a:buFontTx/>
              <a:buChar char="-"/>
            </a:pPr>
            <a:r>
              <a:rPr lang="en-US" dirty="0"/>
              <a:t>same operations: open,</a:t>
            </a:r>
            <a:r>
              <a:rPr lang="en-US" baseline="0" dirty="0"/>
              <a:t> read, write, </a:t>
            </a:r>
            <a:r>
              <a:rPr lang="en-US" baseline="0" dirty="0" err="1"/>
              <a:t>ioctl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same naming scheme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036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770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 need to organize the blocks</a:t>
            </a:r>
            <a:r>
              <a:rPr kumimoji="1" lang="en-US" altLang="zh-CN" baseline="0" dirty="0"/>
              <a:t> to store larger size data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365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a 512 byte block size, and 4 byte block pointers, each indirect block can consist of 128 (512 / 4) pointers.</a:t>
            </a:r>
            <a:endParaRPr lang="en-US" altLang="zh-CN" dirty="0">
              <a:latin typeface="Times New Roman" charset="0"/>
              <a:ea typeface="宋体" charset="0"/>
            </a:endParaRPr>
          </a:p>
          <a:p>
            <a:r>
              <a:rPr lang="en-US" altLang="zh-CN" dirty="0">
                <a:latin typeface="Times New Roman" charset="0"/>
                <a:ea typeface="宋体" charset="0"/>
              </a:rPr>
              <a:t>For one double indirect block: (128*128*512)</a:t>
            </a:r>
            <a:r>
              <a:rPr lang="en-US" altLang="zh-CN" baseline="0" dirty="0">
                <a:latin typeface="Times New Roman" charset="0"/>
                <a:ea typeface="宋体" charset="0"/>
              </a:rPr>
              <a:t> / (1024*1024)</a:t>
            </a:r>
            <a:endParaRPr lang="zh-CN" altLang="en-US" dirty="0">
              <a:latin typeface="Times New Roman" charset="0"/>
              <a:ea typeface="宋体" charset="0"/>
            </a:endParaRPr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2DD5C21B-AC00-194C-9537-51B5DB478376}" type="slidenum">
              <a:rPr lang="zh-CN" altLang="en-US" sz="1200" b="0">
                <a:latin typeface="Times New Roman" charset="0"/>
              </a:rPr>
              <a:pPr/>
              <a:t>11</a:t>
            </a:fld>
            <a:endParaRPr lang="en-US" altLang="zh-CN" sz="12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038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384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>
                <a:latin typeface="Times New Roman" charset="0"/>
                <a:ea typeface="宋体" charset="0"/>
              </a:rPr>
              <a:t>CHDIR can set working directory</a:t>
            </a:r>
            <a:endParaRPr lang="zh-CN" altLang="en-US" dirty="0">
              <a:latin typeface="Times New Roman" charset="0"/>
              <a:ea typeface="宋体" charset="0"/>
            </a:endParaRPr>
          </a:p>
        </p:txBody>
      </p:sp>
      <p:sp>
        <p:nvSpPr>
          <p:cNvPr id="655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A4BDC23A-6497-6444-B9F1-C70B68E2077D}" type="slidenum">
              <a:rPr lang="zh-CN" altLang="en-US" sz="1200" b="0">
                <a:latin typeface="Times New Roman" charset="0"/>
              </a:rPr>
              <a:pPr/>
              <a:t>16</a:t>
            </a:fld>
            <a:endParaRPr lang="en-US" altLang="zh-CN" sz="12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490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B8FBEC-0759-408F-A980-5DD0FEC65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D57CA72-8668-4E35-8C75-C7685A048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535D91-737A-4517-B519-50E391487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26C4-F675-407E-9B1D-9DCC6D27BAC7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249E14-D1D3-4487-A505-01E5BC542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B15AA3-4948-4698-AA2C-BCBC81796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2A1B4-9871-473D-B37B-9E4AE2365C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070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42EF0-943B-49BB-BAB3-1BB92A3A2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5C438C-D5FC-43A8-871F-9846B1757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A971F1-69CD-4274-8255-99C090F15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26C4-F675-407E-9B1D-9DCC6D27BAC7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2D20D4-A2D1-48E1-A52F-CD16114BB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753E14-AC6A-4E54-9667-D08937D43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2A1B4-9871-473D-B37B-9E4AE2365C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303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A1707AA-5D85-4225-B106-FB4C1DEA57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70E25A-6E5F-4057-96AD-9D2858D42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E87137-6D83-4F2F-A944-8A93A92B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26C4-F675-407E-9B1D-9DCC6D27BAC7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8D1F95-BDE3-4327-B395-5F62D179D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98F01-F756-489A-8A66-09E46E962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2A1B4-9871-473D-B37B-9E4AE2365C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719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077FBD-FA5B-4AC8-B11A-04B73454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77F307-23C0-413A-89E4-9A6893C0D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82649B-A12B-4484-99A1-33B76EB4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26C4-F675-407E-9B1D-9DCC6D27BAC7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8DBC7F-65F4-4079-91E0-605709A80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326077-072F-4183-BD95-9BC898EA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2A1B4-9871-473D-B37B-9E4AE2365C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625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C0A225-1021-400F-AFF8-323BBCF32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BB7979-FC91-4130-AF84-137915EF1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4DEC41-0C39-4834-A5C0-8BDD58740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26C4-F675-407E-9B1D-9DCC6D27BAC7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16F0A7-757B-4FC5-838B-F6E3EFC02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CE1C7C-A9CF-4213-B8BC-3EE017F6E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2A1B4-9871-473D-B37B-9E4AE2365C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58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4BC50-10AE-4B63-BC88-2B9C8399E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1A1EFA-66D2-46BB-9D30-6E7BD7685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FAB0A9-7CFF-4CC8-8EB8-C98D34609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211E7D-9800-4EC4-8B6E-5566B784C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26C4-F675-407E-9B1D-9DCC6D27BAC7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876E0D-2802-45B0-A0D1-418A36171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0423C9-7453-4154-BA24-73468935C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2A1B4-9871-473D-B37B-9E4AE2365C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617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EFBD8E-D54C-49F5-BC32-561B1CFCF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890D17-9943-4C0E-A77B-82A851EFF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ED1C16-91CE-4A0A-B0AC-81980B291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2314154-A517-461D-B835-131C147E3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5C37103-CB21-4F08-8225-CD505078F8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F63355-66F3-4CD0-9723-EA353EDCB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26C4-F675-407E-9B1D-9DCC6D27BAC7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D9132BB-863B-4E95-9562-85E01890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08F61C-B080-46BA-BCA5-10634E7D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2A1B4-9871-473D-B37B-9E4AE2365C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83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D483D8-21E9-4ABA-B30C-ACA409B43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6D2DC61-08F6-4893-BA3B-2B4D8EE55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26C4-F675-407E-9B1D-9DCC6D27BAC7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690AA7-18E1-4CBE-AFF9-E3D7B9D77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5472BE-10BE-4CAF-8FA9-D77C4DFAA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2A1B4-9871-473D-B37B-9E4AE2365C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499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4D6176-BBD1-43F3-92B3-33FFFABF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26C4-F675-407E-9B1D-9DCC6D27BAC7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FACBE4D-0455-4D54-B87D-BC65D1ECF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351EAE-08ED-41F2-8A3C-AE15E03B8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2A1B4-9871-473D-B37B-9E4AE2365C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296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B480A2-E748-4A34-8484-B457226BB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3EE085-944F-4842-ACD8-4E81756F4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253A9E-A2E0-4ACA-A011-76444022A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A005F2-50FB-4AD2-82A0-42264B391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26C4-F675-407E-9B1D-9DCC6D27BAC7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9F7C6F-C42E-4C08-A270-D35BC1C67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959DA3-ABDE-4DFE-8D92-B9DFFE82D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2A1B4-9871-473D-B37B-9E4AE2365C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323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28D60A-BA2F-48E2-9373-8ADEE3DA8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F027621-9F34-482B-A96A-1889302C8F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D77C61-35DD-4BB4-BEE0-78332E5DA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F59CA1-B9E2-4D50-9BFA-07B0736C6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26C4-F675-407E-9B1D-9DCC6D27BAC7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349D66-0355-49F3-A026-5EB701AF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0AFFB0-F1EB-4111-966D-789EDC113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2A1B4-9871-473D-B37B-9E4AE2365C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605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2E72121-DA02-487D-B603-DD52334AC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BA1AF5-9BCF-4348-B9CB-07DB153CD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02FB82-5B71-4684-8253-966D28DAC1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F26C4-F675-407E-9B1D-9DCC6D27BAC7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AB2AEF-E270-4961-ACAB-0D9C9FC46B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D9042C-C470-402E-AE88-165B969002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2A1B4-9871-473D-B37B-9E4AE2365C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311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F70B4-0960-4C9D-B933-9D251BFAFA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 File System implemented by FUSE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50FFBB-D39F-4957-BBE7-9DE933B880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13522" y="4611328"/>
            <a:ext cx="3254477" cy="646471"/>
          </a:xfrm>
        </p:spPr>
        <p:txBody>
          <a:bodyPr/>
          <a:lstStyle/>
          <a:p>
            <a:r>
              <a:rPr lang="en-US" altLang="zh-CN" dirty="0" err="1"/>
              <a:t>JiChen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9378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4552325"/>
            <a:ext cx="3072854" cy="904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840" dirty="0">
                <a:latin typeface="等线" panose="02010600030101010101" pitchFamily="2" charset="-122"/>
                <a:ea typeface="等线" panose="02010600030101010101" pitchFamily="2" charset="-122"/>
              </a:rPr>
              <a:t>L2: File Layer</a:t>
            </a:r>
          </a:p>
        </p:txBody>
      </p:sp>
      <p:sp>
        <p:nvSpPr>
          <p:cNvPr id="12292" name="Content Placeholder 2"/>
          <p:cNvSpPr>
            <a:spLocks noGrp="1"/>
          </p:cNvSpPr>
          <p:nvPr>
            <p:ph idx="1"/>
          </p:nvPr>
        </p:nvSpPr>
        <p:spPr>
          <a:xfrm>
            <a:off x="1158240" y="1600200"/>
            <a:ext cx="9966960" cy="3276600"/>
          </a:xfrm>
        </p:spPr>
        <p:txBody>
          <a:bodyPr>
            <a:noAutofit/>
          </a:bodyPr>
          <a:lstStyle/>
          <a:p>
            <a:r>
              <a:rPr lang="en-US" altLang="zh-CN" sz="2880" dirty="0">
                <a:latin typeface="等线" panose="02010600030101010101" pitchFamily="2" charset="-122"/>
                <a:ea typeface="等线" panose="02010600030101010101" pitchFamily="2" charset="-122"/>
              </a:rPr>
              <a:t>File requirements</a:t>
            </a:r>
          </a:p>
          <a:p>
            <a:pPr lvl="1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Store items that are larger than one block</a:t>
            </a:r>
          </a:p>
          <a:p>
            <a:pPr lvl="1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May grow or shrink over time</a:t>
            </a:r>
          </a:p>
          <a:p>
            <a:pPr lvl="1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 file is a linear array of bytes of arbitrary length</a:t>
            </a:r>
          </a:p>
          <a:p>
            <a:pPr lvl="1"/>
            <a:r>
              <a:rPr lang="en-US" altLang="zh-CN" dirty="0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Record which blocks belong to each file</a:t>
            </a:r>
            <a:endParaRPr lang="zh-CN" altLang="en-US" dirty="0">
              <a:solidFill>
                <a:srgbClr val="0096FF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2880" dirty="0" err="1"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en-US" altLang="zh-CN" sz="2880" dirty="0">
                <a:latin typeface="等线" panose="02010600030101010101" pitchFamily="2" charset="-122"/>
                <a:ea typeface="等线" panose="02010600030101010101" pitchFamily="2" charset="-122"/>
              </a:rPr>
              <a:t> (index node)</a:t>
            </a:r>
          </a:p>
          <a:p>
            <a:pPr lvl="1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 container for metadata about the file 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29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891540" indent="-34290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37160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92024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46888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301752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356616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411480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466344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B34B97E2-7996-684B-BAFD-F77D04382504}" type="slidenum">
              <a:rPr lang="zh-CN" altLang="en-US" sz="1680" b="0">
                <a:latin typeface="等线" panose="02010600030101010101" pitchFamily="2" charset="-122"/>
                <a:ea typeface="等线" panose="02010600030101010101" pitchFamily="2" charset="-122"/>
                <a:cs typeface="Adobe 楷体 Std R" charset="0"/>
              </a:rPr>
              <a:pPr/>
              <a:t>10</a:t>
            </a:fld>
            <a:endParaRPr lang="en-US" altLang="zh-CN" sz="1680" b="0">
              <a:latin typeface="等线" panose="02010600030101010101" pitchFamily="2" charset="-122"/>
              <a:ea typeface="等线" panose="02010600030101010101" pitchFamily="2" charset="-122"/>
              <a:cs typeface="Adobe 楷体 Std R" charset="0"/>
            </a:endParaRPr>
          </a:p>
        </p:txBody>
      </p:sp>
      <p:sp>
        <p:nvSpPr>
          <p:cNvPr id="12295" name="TextBox 7"/>
          <p:cNvSpPr txBox="1">
            <a:spLocks noChangeArrowheads="1"/>
          </p:cNvSpPr>
          <p:nvPr/>
        </p:nvSpPr>
        <p:spPr bwMode="auto">
          <a:xfrm>
            <a:off x="9570720" y="457201"/>
            <a:ext cx="91440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Block num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296" name="TextBox 8"/>
          <p:cNvSpPr txBox="1">
            <a:spLocks noChangeArrowheads="1"/>
          </p:cNvSpPr>
          <p:nvPr/>
        </p:nvSpPr>
        <p:spPr bwMode="auto">
          <a:xfrm>
            <a:off x="8473440" y="457201"/>
            <a:ext cx="1106806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File</a:t>
            </a:r>
          </a:p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en-US" altLang="zh-CN" sz="1920" b="0" dirty="0" err="1"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endParaRPr lang="zh-CN" altLang="en-US" sz="1920" b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10485120" y="457203"/>
            <a:ext cx="82296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Disk</a:t>
            </a:r>
          </a:p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Block</a:t>
            </a:r>
            <a:endParaRPr lang="zh-CN" altLang="en-US" sz="1920" b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901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840" dirty="0" err="1"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en-US" altLang="zh-CN" sz="3840" dirty="0">
                <a:latin typeface="等线" panose="02010600030101010101" pitchFamily="2" charset="-122"/>
                <a:ea typeface="等线" panose="02010600030101010101" pitchFamily="2" charset="-122"/>
              </a:rPr>
              <a:t> for Larger Files</a:t>
            </a:r>
            <a:endParaRPr lang="zh-CN" altLang="en-US" sz="384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339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891540" indent="-34290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37160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92024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46888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301752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356616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411480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466344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6A63B2AD-74D9-EE40-9A39-42AFB6E98871}" type="slidenum">
              <a:rPr lang="zh-CN" altLang="en-US" sz="1680" b="0">
                <a:latin typeface="等线" panose="02010600030101010101" pitchFamily="2" charset="-122"/>
                <a:ea typeface="等线" panose="02010600030101010101" pitchFamily="2" charset="-122"/>
                <a:cs typeface="Adobe 楷体 Std R" charset="0"/>
              </a:rPr>
              <a:pPr/>
              <a:t>11</a:t>
            </a:fld>
            <a:endParaRPr lang="en-US" altLang="zh-CN" sz="1680" b="0">
              <a:latin typeface="等线" panose="02010600030101010101" pitchFamily="2" charset="-122"/>
              <a:ea typeface="等线" panose="02010600030101010101" pitchFamily="2" charset="-122"/>
              <a:cs typeface="Adobe 楷体 Std R" charset="0"/>
            </a:endParaRPr>
          </a:p>
        </p:txBody>
      </p:sp>
      <p:sp>
        <p:nvSpPr>
          <p:cNvPr id="14389" name="TextBox 7"/>
          <p:cNvSpPr txBox="1">
            <a:spLocks noChangeArrowheads="1"/>
          </p:cNvSpPr>
          <p:nvPr/>
        </p:nvSpPr>
        <p:spPr bwMode="auto">
          <a:xfrm>
            <a:off x="9570720" y="457201"/>
            <a:ext cx="91440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Block num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390" name="TextBox 8"/>
          <p:cNvSpPr txBox="1">
            <a:spLocks noChangeArrowheads="1"/>
          </p:cNvSpPr>
          <p:nvPr/>
        </p:nvSpPr>
        <p:spPr bwMode="auto">
          <a:xfrm>
            <a:off x="8473440" y="457201"/>
            <a:ext cx="1106806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File</a:t>
            </a:r>
          </a:p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en-US" altLang="zh-CN" sz="1920" b="0" dirty="0" err="1"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endParaRPr lang="zh-CN" altLang="en-US" sz="1920" b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7" name="TextBox 6"/>
          <p:cNvSpPr txBox="1">
            <a:spLocks noChangeArrowheads="1"/>
          </p:cNvSpPr>
          <p:nvPr/>
        </p:nvSpPr>
        <p:spPr bwMode="auto">
          <a:xfrm>
            <a:off x="10485120" y="457203"/>
            <a:ext cx="82296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Disk</a:t>
            </a:r>
          </a:p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Block</a:t>
            </a:r>
            <a:endParaRPr lang="zh-CN" altLang="en-US" sz="1920" b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839ED3A-BC6C-7F40-A32E-E08FA457EC6E}"/>
              </a:ext>
            </a:extLst>
          </p:cNvPr>
          <p:cNvGrpSpPr/>
          <p:nvPr/>
        </p:nvGrpSpPr>
        <p:grpSpPr>
          <a:xfrm>
            <a:off x="1930013" y="1405773"/>
            <a:ext cx="8097907" cy="4977250"/>
            <a:chOff x="971600" y="1281443"/>
            <a:chExt cx="6748256" cy="4147708"/>
          </a:xfrm>
        </p:grpSpPr>
        <p:pic>
          <p:nvPicPr>
            <p:cNvPr id="53" name="Picture 3">
              <a:extLst>
                <a:ext uri="{FF2B5EF4-FFF2-40B4-BE49-F238E27FC236}">
                  <a16:creationId xmlns:a16="http://schemas.microsoft.com/office/drawing/2014/main" id="{28CDA807-5220-D54F-85DC-4582047BDA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71600" y="1281443"/>
              <a:ext cx="6748256" cy="41477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3F8D87FB-3750-E841-BC00-C1BDA54E73B8}"/>
                </a:ext>
              </a:extLst>
            </p:cNvPr>
            <p:cNvSpPr/>
            <p:nvPr/>
          </p:nvSpPr>
          <p:spPr>
            <a:xfrm>
              <a:off x="976732" y="1291888"/>
              <a:ext cx="3595267" cy="4134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60"/>
            </a:p>
          </p:txBody>
        </p:sp>
      </p:grpSp>
    </p:spTree>
    <p:extLst>
      <p:ext uri="{BB962C8B-B14F-4D97-AF65-F5344CB8AC3E}">
        <p14:creationId xmlns:p14="http://schemas.microsoft.com/office/powerpoint/2010/main" val="1786101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840" dirty="0">
                <a:latin typeface="等线" panose="02010600030101010101" pitchFamily="2" charset="-122"/>
                <a:ea typeface="等线" panose="02010600030101010101" pitchFamily="2" charset="-122"/>
              </a:rPr>
              <a:t>L2: File Layer</a:t>
            </a:r>
          </a:p>
        </p:txBody>
      </p:sp>
      <p:sp>
        <p:nvSpPr>
          <p:cNvPr id="25604" name="Content Placeholder 2"/>
          <p:cNvSpPr>
            <a:spLocks noGrp="1"/>
          </p:cNvSpPr>
          <p:nvPr>
            <p:ph idx="1"/>
          </p:nvPr>
        </p:nvSpPr>
        <p:spPr>
          <a:xfrm>
            <a:off x="1158240" y="1600202"/>
            <a:ext cx="9966960" cy="4925144"/>
          </a:xfrm>
        </p:spPr>
        <p:txBody>
          <a:bodyPr>
            <a:normAutofit/>
          </a:bodyPr>
          <a:lstStyle/>
          <a:p>
            <a:r>
              <a:rPr lang="en-US" altLang="zh-CN" sz="2880" dirty="0">
                <a:latin typeface="等线" panose="02010600030101010101" pitchFamily="2" charset="-122"/>
                <a:ea typeface="等线" panose="02010600030101010101" pitchFamily="2" charset="-122"/>
              </a:rPr>
              <a:t>Given</a:t>
            </a:r>
            <a:r>
              <a:rPr lang="zh-CN" altLang="en-US" sz="288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880" dirty="0">
                <a:latin typeface="等线" panose="02010600030101010101" pitchFamily="2" charset="-122"/>
                <a:ea typeface="等线" panose="02010600030101010101" pitchFamily="2" charset="-122"/>
              </a:rPr>
              <a:t>an</a:t>
            </a:r>
            <a:r>
              <a:rPr lang="zh-CN" altLang="en-US" sz="288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880" i="1" dirty="0" err="1"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en-US" altLang="zh-CN" sz="2880" dirty="0">
                <a:latin typeface="等线" panose="02010600030101010101" pitchFamily="2" charset="-122"/>
                <a:ea typeface="等线" panose="02010600030101010101" pitchFamily="2" charset="-122"/>
              </a:rPr>
              <a:t>,</a:t>
            </a:r>
            <a:r>
              <a:rPr lang="zh-CN" altLang="en-US" sz="288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880" dirty="0">
                <a:latin typeface="等线" panose="02010600030101010101" pitchFamily="2" charset="-122"/>
                <a:ea typeface="等线" panose="02010600030101010101" pitchFamily="2" charset="-122"/>
              </a:rPr>
              <a:t>can</a:t>
            </a:r>
            <a:r>
              <a:rPr lang="zh-CN" altLang="en-US" sz="288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880" dirty="0">
                <a:latin typeface="等线" panose="02010600030101010101" pitchFamily="2" charset="-122"/>
                <a:ea typeface="等线" panose="02010600030101010101" pitchFamily="2" charset="-122"/>
              </a:rPr>
              <a:t>map</a:t>
            </a:r>
            <a:r>
              <a:rPr lang="zh-CN" altLang="en-US" sz="288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880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zh-CN" altLang="en-US" sz="288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880" b="1" dirty="0">
                <a:latin typeface="等线" panose="02010600030101010101" pitchFamily="2" charset="-122"/>
                <a:ea typeface="等线" panose="02010600030101010101" pitchFamily="2" charset="-122"/>
              </a:rPr>
              <a:t>block</a:t>
            </a:r>
            <a:r>
              <a:rPr lang="zh-CN" altLang="en-US" sz="2880" b="1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880" b="1" dirty="0">
                <a:latin typeface="等线" panose="02010600030101010101" pitchFamily="2" charset="-122"/>
                <a:ea typeface="等线" panose="02010600030101010101" pitchFamily="2" charset="-122"/>
              </a:rPr>
              <a:t>index number</a:t>
            </a:r>
            <a:r>
              <a:rPr lang="zh-CN" altLang="en-US" sz="288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880" dirty="0">
                <a:latin typeface="等线" panose="02010600030101010101" pitchFamily="2" charset="-122"/>
                <a:ea typeface="等线" panose="02010600030101010101" pitchFamily="2" charset="-122"/>
              </a:rPr>
              <a:t>(of</a:t>
            </a:r>
            <a:r>
              <a:rPr lang="zh-CN" altLang="en-US" sz="288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880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zh-CN" altLang="en-US" sz="288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880" dirty="0">
                <a:latin typeface="等线" panose="02010600030101010101" pitchFamily="2" charset="-122"/>
                <a:ea typeface="等线" panose="02010600030101010101" pitchFamily="2" charset="-122"/>
              </a:rPr>
              <a:t>file) </a:t>
            </a:r>
            <a:br>
              <a:rPr lang="zh-CN" altLang="en-US" sz="2880" dirty="0"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en-US" altLang="zh-CN" sz="2880" dirty="0">
                <a:latin typeface="等线" panose="02010600030101010101" pitchFamily="2" charset="-122"/>
                <a:ea typeface="等线" panose="02010600030101010101" pitchFamily="2" charset="-122"/>
              </a:rPr>
              <a:t>-&gt; </a:t>
            </a:r>
            <a:r>
              <a:rPr lang="en-US" altLang="zh-CN" sz="2880" b="1" dirty="0">
                <a:latin typeface="等线" panose="02010600030101010101" pitchFamily="2" charset="-122"/>
                <a:ea typeface="等线" panose="02010600030101010101" pitchFamily="2" charset="-122"/>
              </a:rPr>
              <a:t>block number</a:t>
            </a:r>
            <a:r>
              <a:rPr lang="zh-CN" altLang="en-US" sz="2880" b="1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880" dirty="0">
                <a:latin typeface="等线" panose="02010600030101010101" pitchFamily="2" charset="-122"/>
                <a:ea typeface="等线" panose="02010600030101010101" pitchFamily="2" charset="-122"/>
              </a:rPr>
              <a:t>(of</a:t>
            </a:r>
            <a:r>
              <a:rPr lang="zh-CN" altLang="en-US" sz="288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880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zh-CN" altLang="en-US" sz="288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880" dirty="0">
                <a:latin typeface="等线" panose="02010600030101010101" pitchFamily="2" charset="-122"/>
                <a:ea typeface="等线" panose="02010600030101010101" pitchFamily="2" charset="-122"/>
              </a:rPr>
              <a:t>disk)</a:t>
            </a:r>
          </a:p>
          <a:p>
            <a:pPr lvl="1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Index number: e.g., </a:t>
            </a:r>
            <a:r>
              <a:rPr lang="en-US" altLang="zh-CN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the </a:t>
            </a:r>
            <a:r>
              <a:rPr lang="en-US" altLang="zh-CN" b="1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  <a:r>
              <a:rPr lang="en-US" altLang="zh-CN" b="1" baseline="30000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rd</a:t>
            </a:r>
            <a:r>
              <a:rPr lang="en-US" altLang="zh-CN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block of a file</a:t>
            </a:r>
            <a:r>
              <a:rPr lang="zh-CN" altLang="en-US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is</a:t>
            </a:r>
            <a:r>
              <a:rPr lang="zh-CN" altLang="en-US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number</a:t>
            </a:r>
            <a:r>
              <a:rPr lang="zh-CN" altLang="en-US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78</a:t>
            </a:r>
          </a:p>
          <a:p>
            <a:pPr lvl="1"/>
            <a:endParaRPr lang="en-US" altLang="zh-CN" sz="216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endParaRPr lang="en-US" altLang="zh-CN" sz="216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endParaRPr lang="en-US" altLang="zh-CN" sz="216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endParaRPr lang="en-US" altLang="zh-CN" sz="216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891540" indent="-34290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37160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92024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46888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301752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356616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411480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466344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25990CCB-D0B7-F746-8366-04AFBB29C05B}" type="slidenum">
              <a:rPr lang="zh-CN" altLang="en-US" sz="1680" b="0">
                <a:latin typeface="等线" panose="02010600030101010101" pitchFamily="2" charset="-122"/>
                <a:ea typeface="等线" panose="02010600030101010101" pitchFamily="2" charset="-122"/>
                <a:cs typeface="Adobe 楷体 Std R" charset="0"/>
              </a:rPr>
              <a:pPr/>
              <a:t>12</a:t>
            </a:fld>
            <a:endParaRPr lang="en-US" altLang="zh-CN" sz="1680" b="0">
              <a:latin typeface="等线" panose="02010600030101010101" pitchFamily="2" charset="-122"/>
              <a:ea typeface="等线" panose="02010600030101010101" pitchFamily="2" charset="-122"/>
              <a:cs typeface="Adobe 楷体 Std R" charset="0"/>
            </a:endParaRPr>
          </a:p>
        </p:txBody>
      </p:sp>
      <p:sp>
        <p:nvSpPr>
          <p:cNvPr id="13318" name="TextBox 7"/>
          <p:cNvSpPr txBox="1">
            <a:spLocks noChangeArrowheads="1"/>
          </p:cNvSpPr>
          <p:nvPr/>
        </p:nvSpPr>
        <p:spPr bwMode="auto">
          <a:xfrm>
            <a:off x="9570720" y="457201"/>
            <a:ext cx="91440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Block num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319" name="TextBox 8"/>
          <p:cNvSpPr txBox="1">
            <a:spLocks noChangeArrowheads="1"/>
          </p:cNvSpPr>
          <p:nvPr/>
        </p:nvSpPr>
        <p:spPr bwMode="auto">
          <a:xfrm>
            <a:off x="8473440" y="457201"/>
            <a:ext cx="1106806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File</a:t>
            </a:r>
          </a:p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(inode)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549" y="5449908"/>
            <a:ext cx="9695437" cy="65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78" y="3774638"/>
            <a:ext cx="8686800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10485120" y="457203"/>
            <a:ext cx="82296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Disk</a:t>
            </a:r>
          </a:p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Block</a:t>
            </a:r>
            <a:endParaRPr lang="zh-CN" altLang="en-US" sz="1920" b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3" name="直线箭头连接符 2"/>
          <p:cNvCxnSpPr/>
          <p:nvPr/>
        </p:nvCxnSpPr>
        <p:spPr>
          <a:xfrm>
            <a:off x="3244483" y="4725144"/>
            <a:ext cx="0" cy="724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1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840" dirty="0">
                <a:latin typeface="等线" panose="02010600030101010101" pitchFamily="2" charset="-122"/>
                <a:ea typeface="等线" panose="02010600030101010101" pitchFamily="2" charset="-122"/>
              </a:rPr>
              <a:t>Other</a:t>
            </a:r>
            <a:r>
              <a:rPr lang="zh-CN" altLang="en-US" sz="384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3840" dirty="0">
                <a:latin typeface="等线" panose="02010600030101010101" pitchFamily="2" charset="-122"/>
                <a:ea typeface="等线" panose="02010600030101010101" pitchFamily="2" charset="-122"/>
              </a:rPr>
              <a:t>Choices than </a:t>
            </a:r>
            <a:r>
              <a:rPr lang="en-US" altLang="zh-CN" sz="3840" dirty="0" err="1"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endParaRPr lang="zh-CN" altLang="en-US" sz="384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8240" y="1614398"/>
            <a:ext cx="9875520" cy="5184576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Method-1: </a:t>
            </a:r>
            <a:endParaRPr kumimoji="1" lang="zh-CN" altLang="en-US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kumimoji="1"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Use continue blocks</a:t>
            </a:r>
          </a:p>
          <a:p>
            <a:pPr lvl="1"/>
            <a:r>
              <a:rPr kumimoji="1"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Re-allocate if the file expands</a:t>
            </a:r>
          </a:p>
          <a:p>
            <a:pPr lvl="1"/>
            <a:r>
              <a:rPr kumimoji="1"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E.g., data in memory</a:t>
            </a:r>
          </a:p>
          <a:p>
            <a:pPr lvl="1"/>
            <a:r>
              <a:rPr kumimoji="1"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Why not?</a:t>
            </a:r>
          </a:p>
          <a:p>
            <a:endParaRPr kumimoji="1" lang="en-US" altLang="zh-CN" sz="288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t>13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663952" y="1614398"/>
            <a:ext cx="5443805" cy="5184576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40"/>
              </a:spcBef>
            </a:pP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DengXian" charset="0"/>
              </a:rPr>
              <a:t>Method-2: Use Linked List</a:t>
            </a:r>
          </a:p>
          <a:p>
            <a:pPr lvl="1">
              <a:lnSpc>
                <a:spcPct val="120000"/>
              </a:lnSpc>
            </a:pPr>
            <a:r>
              <a:rPr kumimoji="1" lang="en-US" altLang="zh-CN" sz="216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DengXian" charset="0"/>
              </a:rPr>
              <a:t>Each block links to its next block</a:t>
            </a:r>
          </a:p>
          <a:p>
            <a:pPr lvl="1">
              <a:lnSpc>
                <a:spcPct val="120000"/>
              </a:lnSpc>
            </a:pPr>
            <a:r>
              <a:rPr kumimoji="1" lang="en-US" altLang="zh-CN" sz="216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DengXian" charset="0"/>
              </a:rPr>
              <a:t>Use special one as EOF (End of File)</a:t>
            </a:r>
          </a:p>
          <a:p>
            <a:pPr lvl="1">
              <a:lnSpc>
                <a:spcPct val="120000"/>
              </a:lnSpc>
            </a:pPr>
            <a:r>
              <a:rPr kumimoji="1" lang="en-US" altLang="zh-CN" sz="216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DengXian" charset="0"/>
              </a:rPr>
              <a:t>Why not?</a:t>
            </a:r>
          </a:p>
        </p:txBody>
      </p:sp>
    </p:spTree>
    <p:extLst>
      <p:ext uri="{BB962C8B-B14F-4D97-AF65-F5344CB8AC3E}">
        <p14:creationId xmlns:p14="http://schemas.microsoft.com/office/powerpoint/2010/main" val="37903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840" dirty="0">
                <a:latin typeface="等线" panose="02010600030101010101" pitchFamily="2" charset="-122"/>
                <a:ea typeface="等线" panose="02010600030101010101" pitchFamily="2" charset="-122"/>
              </a:rPr>
              <a:t>L3: </a:t>
            </a:r>
            <a:r>
              <a:rPr lang="en-US" altLang="zh-CN" sz="3840" dirty="0" err="1"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3840" dirty="0">
                <a:latin typeface="等线" panose="02010600030101010101" pitchFamily="2" charset="-122"/>
                <a:ea typeface="等线" panose="02010600030101010101" pitchFamily="2" charset="-122"/>
              </a:rPr>
              <a:t>Number Layer</a:t>
            </a: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891540" indent="-34290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37160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92024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46888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301752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356616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411480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466344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BFD8B3AD-DA91-8B41-9EB3-420C67AC2406}" type="slidenum">
              <a:rPr lang="zh-CN" altLang="en-US" sz="1680" b="0">
                <a:latin typeface="等线" panose="02010600030101010101" pitchFamily="2" charset="-122"/>
                <a:ea typeface="等线" panose="02010600030101010101" pitchFamily="2" charset="-122"/>
                <a:cs typeface="Adobe 楷体 Std R" charset="0"/>
              </a:rPr>
              <a:pPr/>
              <a:t>14</a:t>
            </a:fld>
            <a:endParaRPr lang="en-US" altLang="zh-CN" sz="1680" b="0">
              <a:latin typeface="等线" panose="02010600030101010101" pitchFamily="2" charset="-122"/>
              <a:ea typeface="等线" panose="02010600030101010101" pitchFamily="2" charset="-122"/>
              <a:cs typeface="Adobe 楷体 Std R" charset="0"/>
            </a:endParaRPr>
          </a:p>
        </p:txBody>
      </p:sp>
      <p:sp>
        <p:nvSpPr>
          <p:cNvPr id="15365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880" dirty="0">
                <a:latin typeface="等线" panose="02010600030101010101" pitchFamily="2" charset="-122"/>
                <a:ea typeface="等线" panose="02010600030101010101" pitchFamily="2" charset="-122"/>
              </a:rPr>
              <a:t>Mapping: </a:t>
            </a:r>
            <a:r>
              <a:rPr lang="en-US" altLang="zh-CN" sz="2880" b="1" dirty="0">
                <a:latin typeface="等线" panose="02010600030101010101" pitchFamily="2" charset="-122"/>
                <a:ea typeface="等线" panose="02010600030101010101" pitchFamily="2" charset="-122"/>
              </a:rPr>
              <a:t>inode number </a:t>
            </a:r>
            <a:r>
              <a:rPr lang="en-US" altLang="zh-CN" sz="2880" dirty="0">
                <a:latin typeface="等线" panose="02010600030101010101" pitchFamily="2" charset="-122"/>
                <a:ea typeface="等线" panose="02010600030101010101" pitchFamily="2" charset="-122"/>
              </a:rPr>
              <a:t>-&gt; </a:t>
            </a:r>
            <a:r>
              <a:rPr lang="en-US" altLang="zh-CN" sz="2880" b="1" dirty="0"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</a:p>
          <a:p>
            <a:endParaRPr lang="zh-CN" altLang="en-US" sz="288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zh-CN" altLang="en-US" sz="288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2880" b="1" dirty="0" err="1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en-US" altLang="zh-CN" sz="2880" b="1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table</a:t>
            </a:r>
            <a:r>
              <a:rPr lang="en-US" altLang="zh-CN" sz="2880" dirty="0">
                <a:latin typeface="等线" panose="02010600030101010101" pitchFamily="2" charset="-122"/>
                <a:ea typeface="等线" panose="02010600030101010101" pitchFamily="2" charset="-122"/>
              </a:rPr>
              <a:t>:</a:t>
            </a:r>
            <a:r>
              <a:rPr lang="zh-CN" altLang="en-US" sz="288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880" dirty="0">
                <a:latin typeface="等线" panose="02010600030101010101" pitchFamily="2" charset="-122"/>
                <a:ea typeface="等线" panose="02010600030101010101" pitchFamily="2" charset="-122"/>
              </a:rPr>
              <a:t>at a fixed location on storage</a:t>
            </a:r>
          </a:p>
          <a:p>
            <a:pPr lvl="1"/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number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is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the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i="1" dirty="0">
                <a:latin typeface="等线" panose="02010600030101010101" pitchFamily="2" charset="-122"/>
                <a:ea typeface="等线" panose="02010600030101010101" pitchFamily="2" charset="-122"/>
              </a:rPr>
              <a:t>index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of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table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Track which inode number are in use,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e.g. free list, a field in inode</a:t>
            </a:r>
          </a:p>
        </p:txBody>
      </p:sp>
      <p:pic>
        <p:nvPicPr>
          <p:cNvPr id="15366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058" y="4823847"/>
            <a:ext cx="664464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 bwMode="auto">
          <a:xfrm rot="5400000">
            <a:off x="5593349" y="5640824"/>
            <a:ext cx="266700" cy="148590"/>
          </a:xfrm>
          <a:prstGeom prst="rect">
            <a:avLst/>
          </a:prstGeom>
          <a:ln>
            <a:solidFill>
              <a:srgbClr val="8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 sz="216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 rot="5400000">
            <a:off x="5450473" y="5646538"/>
            <a:ext cx="266700" cy="137160"/>
          </a:xfrm>
          <a:prstGeom prst="rect">
            <a:avLst/>
          </a:prstGeom>
          <a:ln>
            <a:solidFill>
              <a:srgbClr val="8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 sz="216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 rot="5400000">
            <a:off x="5311408" y="5646538"/>
            <a:ext cx="266700" cy="137160"/>
          </a:xfrm>
          <a:prstGeom prst="rect">
            <a:avLst/>
          </a:prstGeom>
          <a:ln>
            <a:solidFill>
              <a:srgbClr val="8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 sz="216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 rot="5400000">
            <a:off x="5174248" y="5646538"/>
            <a:ext cx="266700" cy="137160"/>
          </a:xfrm>
          <a:prstGeom prst="rect">
            <a:avLst/>
          </a:prstGeom>
          <a:ln>
            <a:solidFill>
              <a:srgbClr val="8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 sz="216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 rot="5400000">
            <a:off x="6155323" y="5640824"/>
            <a:ext cx="266700" cy="148590"/>
          </a:xfrm>
          <a:prstGeom prst="rect">
            <a:avLst/>
          </a:prstGeom>
          <a:ln>
            <a:solidFill>
              <a:srgbClr val="8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 sz="216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 rot="5400000">
            <a:off x="6012448" y="5646538"/>
            <a:ext cx="266700" cy="137160"/>
          </a:xfrm>
          <a:prstGeom prst="rect">
            <a:avLst/>
          </a:prstGeom>
          <a:ln>
            <a:solidFill>
              <a:srgbClr val="8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 sz="216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 rot="5400000">
            <a:off x="5873383" y="5646538"/>
            <a:ext cx="266700" cy="137160"/>
          </a:xfrm>
          <a:prstGeom prst="rect">
            <a:avLst/>
          </a:prstGeom>
          <a:ln>
            <a:solidFill>
              <a:srgbClr val="8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 sz="216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 rot="5400000">
            <a:off x="5736223" y="5646538"/>
            <a:ext cx="266700" cy="137160"/>
          </a:xfrm>
          <a:prstGeom prst="rect">
            <a:avLst/>
          </a:prstGeom>
          <a:ln>
            <a:solidFill>
              <a:srgbClr val="8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 sz="216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15376" name="TextBox 7"/>
          <p:cNvSpPr txBox="1">
            <a:spLocks noChangeArrowheads="1"/>
          </p:cNvSpPr>
          <p:nvPr/>
        </p:nvSpPr>
        <p:spPr bwMode="auto">
          <a:xfrm>
            <a:off x="9570720" y="457201"/>
            <a:ext cx="91440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Block num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377" name="TextBox 8"/>
          <p:cNvSpPr txBox="1">
            <a:spLocks noChangeArrowheads="1"/>
          </p:cNvSpPr>
          <p:nvPr/>
        </p:nvSpPr>
        <p:spPr bwMode="auto">
          <a:xfrm>
            <a:off x="8473440" y="457201"/>
            <a:ext cx="1106806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File</a:t>
            </a:r>
          </a:p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(inode)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378" name="TextBox 9"/>
          <p:cNvSpPr txBox="1">
            <a:spLocks noChangeArrowheads="1"/>
          </p:cNvSpPr>
          <p:nvPr/>
        </p:nvSpPr>
        <p:spPr bwMode="auto">
          <a:xfrm>
            <a:off x="7559040" y="457202"/>
            <a:ext cx="91440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 dirty="0" err="1"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920" b="0" dirty="0" err="1">
                <a:latin typeface="等线" panose="02010600030101010101" pitchFamily="2" charset="-122"/>
                <a:ea typeface="等线" panose="02010600030101010101" pitchFamily="2" charset="-122"/>
              </a:rPr>
              <a:t>num</a:t>
            </a:r>
            <a:endParaRPr lang="zh-CN" altLang="en-US" sz="1920" b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TextBox 6"/>
          <p:cNvSpPr txBox="1">
            <a:spLocks noChangeArrowheads="1"/>
          </p:cNvSpPr>
          <p:nvPr/>
        </p:nvSpPr>
        <p:spPr bwMode="auto">
          <a:xfrm>
            <a:off x="10485120" y="457203"/>
            <a:ext cx="82296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Disk</a:t>
            </a:r>
          </a:p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Block</a:t>
            </a:r>
            <a:endParaRPr lang="zh-CN" altLang="en-US" sz="1920" b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339" y="2305675"/>
            <a:ext cx="8998915" cy="689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609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360" dirty="0">
                <a:latin typeface="等线" panose="02010600030101010101" pitchFamily="2" charset="-122"/>
                <a:ea typeface="等线" panose="02010600030101010101" pitchFamily="2" charset="-122"/>
              </a:rPr>
              <a:t>Put Layers so far Together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891540" indent="-34290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37160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92024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46888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301752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356616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411480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466344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40788130-05E7-274B-A568-B8B7EE358D67}" type="slidenum">
              <a:rPr lang="zh-CN" altLang="en-US" sz="1440" b="0">
                <a:latin typeface="等线" panose="02010600030101010101" pitchFamily="2" charset="-122"/>
                <a:ea typeface="等线" panose="02010600030101010101" pitchFamily="2" charset="-122"/>
                <a:cs typeface="Adobe 楷体 Std R" charset="0"/>
              </a:rPr>
              <a:pPr/>
              <a:t>15</a:t>
            </a:fld>
            <a:endParaRPr lang="en-US" altLang="zh-CN" sz="1440" b="0">
              <a:latin typeface="等线" panose="02010600030101010101" pitchFamily="2" charset="-122"/>
              <a:ea typeface="等线" panose="02010600030101010101" pitchFamily="2" charset="-122"/>
              <a:cs typeface="Adobe 楷体 Std R" charset="0"/>
            </a:endParaRPr>
          </a:p>
        </p:txBody>
      </p:sp>
      <p:pic>
        <p:nvPicPr>
          <p:cNvPr id="1638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676400"/>
            <a:ext cx="9304020" cy="179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Content Placeholder 2"/>
          <p:cNvSpPr>
            <a:spLocks noGrp="1"/>
          </p:cNvSpPr>
          <p:nvPr>
            <p:ph idx="1"/>
          </p:nvPr>
        </p:nvSpPr>
        <p:spPr>
          <a:xfrm>
            <a:off x="1158240" y="3947458"/>
            <a:ext cx="9966960" cy="26225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 err="1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zh-CN" altLang="en-US" sz="2400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number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is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enough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to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operate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file</a:t>
            </a:r>
            <a:endParaRPr lang="zh-CN" altLang="en-US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Needs more user-friendly name</a:t>
            </a:r>
            <a:endParaRPr lang="zh-CN" altLang="en-US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Numbers are convenient names only for computer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Numbers change on different storage device</a:t>
            </a:r>
          </a:p>
        </p:txBody>
      </p:sp>
      <p:sp>
        <p:nvSpPr>
          <p:cNvPr id="16391" name="TextBox 7"/>
          <p:cNvSpPr txBox="1">
            <a:spLocks noChangeArrowheads="1"/>
          </p:cNvSpPr>
          <p:nvPr/>
        </p:nvSpPr>
        <p:spPr bwMode="auto">
          <a:xfrm>
            <a:off x="9570720" y="457201"/>
            <a:ext cx="91440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Block num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6392" name="TextBox 8"/>
          <p:cNvSpPr txBox="1">
            <a:spLocks noChangeArrowheads="1"/>
          </p:cNvSpPr>
          <p:nvPr/>
        </p:nvSpPr>
        <p:spPr bwMode="auto">
          <a:xfrm>
            <a:off x="8473440" y="457201"/>
            <a:ext cx="1106806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File</a:t>
            </a:r>
          </a:p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(inode)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6393" name="TextBox 9"/>
          <p:cNvSpPr txBox="1">
            <a:spLocks noChangeArrowheads="1"/>
          </p:cNvSpPr>
          <p:nvPr/>
        </p:nvSpPr>
        <p:spPr bwMode="auto">
          <a:xfrm>
            <a:off x="7559040" y="457202"/>
            <a:ext cx="91440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 dirty="0" err="1"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920" b="0" dirty="0" err="1">
                <a:latin typeface="等线" panose="02010600030101010101" pitchFamily="2" charset="-122"/>
                <a:ea typeface="等线" panose="02010600030101010101" pitchFamily="2" charset="-122"/>
              </a:rPr>
              <a:t>num</a:t>
            </a:r>
            <a:endParaRPr lang="zh-CN" altLang="en-US" sz="1920" b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10485120" y="457203"/>
            <a:ext cx="82296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Disk</a:t>
            </a:r>
          </a:p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Block</a:t>
            </a:r>
            <a:endParaRPr lang="zh-CN" altLang="en-US" sz="1920" b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691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840" dirty="0">
                <a:latin typeface="等线" panose="02010600030101010101" pitchFamily="2" charset="-122"/>
                <a:ea typeface="等线" panose="02010600030101010101" pitchFamily="2" charset="-122"/>
              </a:rPr>
              <a:t>L4: File Name Layer</a:t>
            </a: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891540" indent="-34290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37160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92024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46888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301752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356616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411480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466344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67B74C3A-76B0-1148-AADF-C12424506C91}" type="slidenum">
              <a:rPr lang="zh-CN" altLang="en-US" sz="1680" b="0">
                <a:latin typeface="等线" panose="02010600030101010101" pitchFamily="2" charset="-122"/>
                <a:ea typeface="等线" panose="02010600030101010101" pitchFamily="2" charset="-122"/>
                <a:cs typeface="Adobe 楷体 Std R" charset="0"/>
              </a:rPr>
              <a:pPr/>
              <a:t>16</a:t>
            </a:fld>
            <a:endParaRPr lang="en-US" altLang="zh-CN" sz="1680" b="0">
              <a:latin typeface="等线" panose="02010600030101010101" pitchFamily="2" charset="-122"/>
              <a:ea typeface="等线" panose="02010600030101010101" pitchFamily="2" charset="-122"/>
              <a:cs typeface="Adobe 楷体 Std R" charset="0"/>
            </a:endParaRPr>
          </a:p>
        </p:txBody>
      </p:sp>
      <p:sp>
        <p:nvSpPr>
          <p:cNvPr id="24580" name="Content Placeholder 2"/>
          <p:cNvSpPr>
            <a:spLocks noGrp="1"/>
          </p:cNvSpPr>
          <p:nvPr>
            <p:ph idx="1"/>
          </p:nvPr>
        </p:nvSpPr>
        <p:spPr>
          <a:xfrm>
            <a:off x="1158240" y="1412776"/>
            <a:ext cx="9875520" cy="5184576"/>
          </a:xfrm>
        </p:spPr>
        <p:txBody>
          <a:bodyPr>
            <a:noAutofit/>
          </a:bodyPr>
          <a:lstStyle/>
          <a:p>
            <a:r>
              <a:rPr lang="en-US" altLang="zh-CN" sz="2400" dirty="0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File name</a:t>
            </a:r>
          </a:p>
          <a:p>
            <a:pPr lvl="1"/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Hide metadata of file management</a:t>
            </a:r>
          </a:p>
          <a:p>
            <a:pPr lvl="1"/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Files and I/O devices</a:t>
            </a:r>
          </a:p>
          <a:p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Mapping</a:t>
            </a:r>
          </a:p>
          <a:p>
            <a:pPr lvl="1"/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Mapping table is</a:t>
            </a:r>
            <a:r>
              <a:rPr lang="zh-CN" altLang="en-US" sz="216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saved in directory</a:t>
            </a:r>
          </a:p>
          <a:p>
            <a:pPr lvl="1"/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Default context: </a:t>
            </a:r>
            <a:r>
              <a:rPr lang="en-US" altLang="zh-CN" sz="2160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current working directory</a:t>
            </a:r>
          </a:p>
          <a:p>
            <a:pPr lvl="2"/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Context reference is also an</a:t>
            </a:r>
            <a:r>
              <a:rPr lang="zh-CN" altLang="en-US" sz="192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920" i="1" dirty="0" err="1"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en-US" altLang="zh-CN" sz="1920" i="1" dirty="0">
                <a:latin typeface="等线" panose="02010600030101010101" pitchFamily="2" charset="-122"/>
                <a:ea typeface="等线" panose="02010600030101010101" pitchFamily="2" charset="-122"/>
              </a:rPr>
              <a:t> number</a:t>
            </a:r>
          </a:p>
          <a:p>
            <a:pPr lvl="2"/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The </a:t>
            </a:r>
            <a:r>
              <a:rPr lang="en-US" altLang="zh-CN" sz="1920" dirty="0" err="1"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zh-CN" altLang="en-US" sz="192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number</a:t>
            </a:r>
            <a:r>
              <a:rPr lang="zh-CN" altLang="en-US" sz="192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of</a:t>
            </a:r>
            <a:r>
              <a:rPr lang="zh-CN" altLang="en-US" sz="192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current</a:t>
            </a:r>
            <a:r>
              <a:rPr lang="zh-CN" altLang="en-US" sz="192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directory</a:t>
            </a:r>
            <a:r>
              <a:rPr lang="zh-CN" altLang="en-US" sz="192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is</a:t>
            </a:r>
            <a:r>
              <a:rPr lang="zh-CN" altLang="en-US" sz="192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also</a:t>
            </a:r>
            <a:r>
              <a:rPr lang="zh-CN" altLang="en-US" sz="192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zh-CN" altLang="en-US" sz="192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file</a:t>
            </a:r>
          </a:p>
          <a:p>
            <a:pPr lvl="1"/>
            <a:endParaRPr lang="en-US" altLang="zh-CN" sz="216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 Max length of a file</a:t>
            </a:r>
            <a:r>
              <a:rPr lang="zh-CN" altLang="en-US" sz="216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name is </a:t>
            </a:r>
            <a:r>
              <a:rPr lang="en-US" altLang="zh-CN" sz="2160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14 bytes</a:t>
            </a:r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 in UNIX version 6</a:t>
            </a:r>
            <a:endParaRPr lang="zh-CN" altLang="en-US" sz="216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458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953" y="2835230"/>
            <a:ext cx="3167128" cy="874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806" y="5243602"/>
            <a:ext cx="9058274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233" y="1539088"/>
            <a:ext cx="3134129" cy="926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5" name="TextBox 7"/>
          <p:cNvSpPr txBox="1">
            <a:spLocks noChangeArrowheads="1"/>
          </p:cNvSpPr>
          <p:nvPr/>
        </p:nvSpPr>
        <p:spPr bwMode="auto">
          <a:xfrm>
            <a:off x="9570720" y="457201"/>
            <a:ext cx="91440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Block </a:t>
            </a:r>
            <a:r>
              <a:rPr lang="en-US" altLang="zh-CN" sz="1920" b="0" dirty="0" err="1">
                <a:latin typeface="等线" panose="02010600030101010101" pitchFamily="2" charset="-122"/>
                <a:ea typeface="等线" panose="02010600030101010101" pitchFamily="2" charset="-122"/>
              </a:rPr>
              <a:t>num</a:t>
            </a:r>
            <a:endParaRPr lang="zh-CN" altLang="en-US" sz="1920" b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4586" name="TextBox 8"/>
          <p:cNvSpPr txBox="1">
            <a:spLocks noChangeArrowheads="1"/>
          </p:cNvSpPr>
          <p:nvPr/>
        </p:nvSpPr>
        <p:spPr bwMode="auto">
          <a:xfrm>
            <a:off x="8473440" y="457201"/>
            <a:ext cx="1106806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File</a:t>
            </a:r>
          </a:p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en-US" altLang="zh-CN" sz="1920" b="0" dirty="0" err="1"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endParaRPr lang="zh-CN" altLang="en-US" sz="1920" b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4587" name="TextBox 9"/>
          <p:cNvSpPr txBox="1">
            <a:spLocks noChangeArrowheads="1"/>
          </p:cNvSpPr>
          <p:nvPr/>
        </p:nvSpPr>
        <p:spPr bwMode="auto">
          <a:xfrm>
            <a:off x="7559040" y="457202"/>
            <a:ext cx="91440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Inode num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4588" name="TextBox 8"/>
          <p:cNvSpPr txBox="1">
            <a:spLocks noChangeArrowheads="1"/>
          </p:cNvSpPr>
          <p:nvPr/>
        </p:nvSpPr>
        <p:spPr bwMode="auto">
          <a:xfrm>
            <a:off x="6635120" y="457201"/>
            <a:ext cx="929848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File</a:t>
            </a:r>
          </a:p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name</a:t>
            </a:r>
            <a:endParaRPr lang="zh-CN" altLang="en-US" sz="1920" b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TextBox 6"/>
          <p:cNvSpPr txBox="1">
            <a:spLocks noChangeArrowheads="1"/>
          </p:cNvSpPr>
          <p:nvPr/>
        </p:nvSpPr>
        <p:spPr bwMode="auto">
          <a:xfrm>
            <a:off x="10485120" y="457203"/>
            <a:ext cx="82296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defRPr b="0">
                <a:latin typeface="Calibri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Disk</a:t>
            </a:r>
          </a:p>
          <a:p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Block</a:t>
            </a:r>
            <a:endParaRPr lang="zh-CN" altLang="en-US" sz="192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064081" y="3709484"/>
            <a:ext cx="3209533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80" i="1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This</a:t>
            </a:r>
            <a:r>
              <a:rPr lang="zh-CN" altLang="en-US" sz="1680" i="1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80" i="1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is</a:t>
            </a:r>
            <a:r>
              <a:rPr lang="zh-CN" altLang="en-US" sz="1680" i="1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80" i="1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what</a:t>
            </a:r>
            <a:r>
              <a:rPr lang="zh-CN" altLang="en-US" sz="1680" i="1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80" i="1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zh-CN" altLang="en-US" sz="1680" i="1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80" i="1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directory</a:t>
            </a:r>
            <a:r>
              <a:rPr lang="zh-CN" altLang="en-US" sz="1680" i="1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80" i="1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looks</a:t>
            </a:r>
            <a:r>
              <a:rPr lang="zh-CN" altLang="en-US" sz="1680" i="1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80" i="1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like</a:t>
            </a:r>
            <a:endParaRPr lang="zh-CN" altLang="en-US" sz="1680" dirty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860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840" dirty="0">
                <a:latin typeface="等线" panose="02010600030101010101" pitchFamily="2" charset="-122"/>
                <a:ea typeface="等线" panose="02010600030101010101" pitchFamily="2" charset="-122"/>
              </a:rPr>
              <a:t>LOOKUP in a Directory</a:t>
            </a:r>
            <a:endParaRPr lang="zh-CN" altLang="en-US" sz="384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>
          <a:xfrm>
            <a:off x="1158240" y="4887010"/>
            <a:ext cx="9966960" cy="165273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Name compare method: </a:t>
            </a:r>
            <a:r>
              <a:rPr lang="en-US" altLang="zh-CN" sz="2160" dirty="0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STRING_MATCH</a:t>
            </a:r>
          </a:p>
          <a:p>
            <a:pPr>
              <a:lnSpc>
                <a:spcPct val="100000"/>
              </a:lnSpc>
            </a:pPr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LOOKUP(“program”, </a:t>
            </a:r>
            <a:r>
              <a:rPr lang="en-US" altLang="zh-CN" sz="2160" dirty="0" err="1">
                <a:latin typeface="等线" panose="02010600030101010101" pitchFamily="2" charset="-122"/>
                <a:ea typeface="等线" panose="02010600030101010101" pitchFamily="2" charset="-122"/>
              </a:rPr>
              <a:t>dir</a:t>
            </a:r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) will return 10</a:t>
            </a:r>
          </a:p>
          <a:p>
            <a:pPr>
              <a:lnSpc>
                <a:spcPct val="100000"/>
              </a:lnSpc>
            </a:pPr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Next Problem: </a:t>
            </a:r>
            <a:r>
              <a:rPr lang="en-US" altLang="zh-CN" sz="2160" dirty="0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what if too many files?</a:t>
            </a:r>
            <a:endParaRPr lang="zh-CN" altLang="en-US" sz="2160" dirty="0">
              <a:solidFill>
                <a:srgbClr val="0096FF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891540" indent="-34290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37160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92024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46888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301752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356616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411480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466344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6DBC0235-D74E-9F4A-8BA9-488F5E136CD0}" type="slidenum">
              <a:rPr lang="zh-CN" altLang="en-US" sz="1680" b="0">
                <a:latin typeface="等线" panose="02010600030101010101" pitchFamily="2" charset="-122"/>
                <a:ea typeface="等线" panose="02010600030101010101" pitchFamily="2" charset="-122"/>
                <a:cs typeface="Adobe 楷体 Std R" charset="0"/>
              </a:rPr>
              <a:pPr/>
              <a:t>17</a:t>
            </a:fld>
            <a:endParaRPr lang="en-US" altLang="zh-CN" sz="1680" b="0">
              <a:latin typeface="等线" panose="02010600030101010101" pitchFamily="2" charset="-122"/>
              <a:ea typeface="等线" panose="02010600030101010101" pitchFamily="2" charset="-122"/>
              <a:cs typeface="Adobe 楷体 Std R" charset="0"/>
            </a:endParaRPr>
          </a:p>
        </p:txBody>
      </p:sp>
      <p:pic>
        <p:nvPicPr>
          <p:cNvPr id="2560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" y="1725677"/>
            <a:ext cx="9326880" cy="2790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9570720" y="457201"/>
            <a:ext cx="91440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Block </a:t>
            </a:r>
            <a:r>
              <a:rPr lang="en-US" altLang="zh-CN" sz="1920" b="0" dirty="0" err="1">
                <a:latin typeface="等线" panose="02010600030101010101" pitchFamily="2" charset="-122"/>
                <a:ea typeface="等线" panose="02010600030101010101" pitchFamily="2" charset="-122"/>
              </a:rPr>
              <a:t>num</a:t>
            </a:r>
            <a:endParaRPr lang="zh-CN" altLang="en-US" sz="1920" b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8473440" y="457201"/>
            <a:ext cx="1106806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File</a:t>
            </a:r>
          </a:p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en-US" altLang="zh-CN" sz="1920" b="0" dirty="0" err="1"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endParaRPr lang="zh-CN" altLang="en-US" sz="1920" b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7559040" y="457202"/>
            <a:ext cx="91440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Inode num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6635120" y="457201"/>
            <a:ext cx="929848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File</a:t>
            </a:r>
          </a:p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name</a:t>
            </a:r>
            <a:endParaRPr lang="zh-CN" altLang="en-US" sz="1920" b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10485120" y="457203"/>
            <a:ext cx="82296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defRPr b="0">
                <a:latin typeface="Calibri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Disk</a:t>
            </a:r>
          </a:p>
          <a:p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Block</a:t>
            </a:r>
            <a:endParaRPr lang="zh-CN" altLang="en-US" sz="192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56" y="4943668"/>
            <a:ext cx="3956681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729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80" dirty="0"/>
              <a:t>L5: Path Name Layer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1158240" y="1600201"/>
            <a:ext cx="9875520" cy="5025954"/>
          </a:xfrm>
        </p:spPr>
        <p:txBody>
          <a:bodyPr>
            <a:normAutofit/>
          </a:bodyPr>
          <a:lstStyle/>
          <a:p>
            <a:r>
              <a:rPr lang="en-US" altLang="zh-CN" sz="2880" b="1" dirty="0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Hierarchy</a:t>
            </a:r>
            <a:r>
              <a:rPr lang="en-US" altLang="zh-CN" sz="2880" b="1" dirty="0">
                <a:latin typeface="等线" panose="02010600030101010101" pitchFamily="2" charset="-122"/>
                <a:ea typeface="等线" panose="02010600030101010101" pitchFamily="2" charset="-122"/>
              </a:rPr>
              <a:t> of directories and files</a:t>
            </a:r>
          </a:p>
          <a:p>
            <a:pPr lvl="1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Structured naming: E.g. “</a:t>
            </a:r>
            <a:r>
              <a:rPr lang="en-US" altLang="zh-CN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projects/paper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”</a:t>
            </a:r>
          </a:p>
          <a:p>
            <a:pPr lvl="1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</a:p>
          <a:p>
            <a:pPr lvl="1"/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/>
            <a:r>
              <a:rPr lang="en-US" altLang="zh-CN" sz="2160" dirty="0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PLAIN_NAME() </a:t>
            </a:r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returns true if no ‘/’ in the path</a:t>
            </a:r>
          </a:p>
          <a:p>
            <a:endParaRPr lang="en-US" altLang="zh-CN" sz="288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2880" dirty="0">
                <a:latin typeface="等线" panose="02010600030101010101" pitchFamily="2" charset="-122"/>
                <a:ea typeface="等线" panose="02010600030101010101" pitchFamily="2" charset="-122"/>
              </a:rPr>
              <a:t>Context: the working directory</a:t>
            </a: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891540" indent="-34290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37160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92024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46888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301752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356616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411480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466344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95E4069F-6511-F34A-AE3D-70E6C549E3F6}" type="slidenum">
              <a:rPr lang="zh-CN" altLang="en-US" sz="1680" b="0">
                <a:latin typeface="Calibri" charset="0"/>
                <a:ea typeface="Adobe 楷体 Std R" charset="0"/>
                <a:cs typeface="Adobe 楷体 Std R" charset="0"/>
              </a:rPr>
              <a:pPr/>
              <a:t>18</a:t>
            </a:fld>
            <a:endParaRPr lang="en-US" altLang="zh-CN" sz="1680" b="0"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2662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080" y="2864773"/>
            <a:ext cx="8229600" cy="1901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TextBox 7"/>
          <p:cNvSpPr txBox="1">
            <a:spLocks noChangeArrowheads="1"/>
          </p:cNvSpPr>
          <p:nvPr/>
        </p:nvSpPr>
        <p:spPr bwMode="auto">
          <a:xfrm>
            <a:off x="9570720" y="457201"/>
            <a:ext cx="91440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Block num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6632" name="TextBox 8"/>
          <p:cNvSpPr txBox="1">
            <a:spLocks noChangeArrowheads="1"/>
          </p:cNvSpPr>
          <p:nvPr/>
        </p:nvSpPr>
        <p:spPr bwMode="auto">
          <a:xfrm>
            <a:off x="8473440" y="457201"/>
            <a:ext cx="1106806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File</a:t>
            </a:r>
          </a:p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(inode)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6633" name="TextBox 9"/>
          <p:cNvSpPr txBox="1">
            <a:spLocks noChangeArrowheads="1"/>
          </p:cNvSpPr>
          <p:nvPr/>
        </p:nvSpPr>
        <p:spPr bwMode="auto">
          <a:xfrm>
            <a:off x="7559040" y="457202"/>
            <a:ext cx="91440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Inode num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6634" name="TextBox 8"/>
          <p:cNvSpPr txBox="1">
            <a:spLocks noChangeArrowheads="1"/>
          </p:cNvSpPr>
          <p:nvPr/>
        </p:nvSpPr>
        <p:spPr bwMode="auto">
          <a:xfrm>
            <a:off x="6635120" y="457201"/>
            <a:ext cx="929848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File</a:t>
            </a:r>
          </a:p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name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6635" name="TextBox 8"/>
          <p:cNvSpPr txBox="1">
            <a:spLocks noChangeArrowheads="1"/>
          </p:cNvSpPr>
          <p:nvPr/>
        </p:nvSpPr>
        <p:spPr bwMode="auto">
          <a:xfrm>
            <a:off x="4833516" y="753698"/>
            <a:ext cx="1798618" cy="38779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Path name</a:t>
            </a:r>
            <a:endParaRPr lang="zh-CN" altLang="en-US" sz="1920" b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10485120" y="457203"/>
            <a:ext cx="82296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defRPr b="0">
                <a:latin typeface="Calibri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Disk</a:t>
            </a:r>
          </a:p>
          <a:p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Block</a:t>
            </a:r>
            <a:endParaRPr lang="zh-CN" altLang="en-US" sz="192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1697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360" dirty="0">
                <a:latin typeface="等线" panose="02010600030101010101" pitchFamily="2" charset="-122"/>
                <a:ea typeface="等线" panose="02010600030101010101" pitchFamily="2" charset="-122"/>
              </a:rPr>
              <a:t>Links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1158240" y="1600201"/>
            <a:ext cx="9875520" cy="5121278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LINK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: </a:t>
            </a:r>
            <a:r>
              <a:rPr lang="en-US" altLang="zh-CN" sz="2400" i="1" dirty="0">
                <a:latin typeface="等线" panose="02010600030101010101" pitchFamily="2" charset="-122"/>
                <a:ea typeface="等线" panose="02010600030101010101" pitchFamily="2" charset="-122"/>
              </a:rPr>
              <a:t>shortcut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 for long names</a:t>
            </a:r>
          </a:p>
          <a:p>
            <a:pPr lvl="1"/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LINK(“</a:t>
            </a:r>
            <a:r>
              <a:rPr lang="en-US" altLang="zh-CN" sz="2160" dirty="0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Mail/inbox/new-assignment</a:t>
            </a:r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”, “</a:t>
            </a:r>
            <a:r>
              <a:rPr lang="en-US" altLang="zh-CN" sz="2160" dirty="0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assignment</a:t>
            </a:r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”)</a:t>
            </a:r>
          </a:p>
          <a:p>
            <a:pPr lvl="1"/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Turns strict hierarchy into a directed graph</a:t>
            </a:r>
          </a:p>
          <a:p>
            <a:pPr lvl="2"/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Users cannot create links to directories -&gt; acyclic graph</a:t>
            </a:r>
          </a:p>
          <a:p>
            <a:pPr lvl="1"/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Different names, same </a:t>
            </a:r>
            <a:r>
              <a:rPr lang="en-US" altLang="zh-CN" sz="2160" dirty="0" err="1"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 number</a:t>
            </a:r>
          </a:p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UNLINK</a:t>
            </a:r>
          </a:p>
          <a:p>
            <a:pPr lvl="1"/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Remove the binding of </a:t>
            </a:r>
            <a:r>
              <a:rPr lang="en-US" altLang="zh-CN" sz="2160" dirty="0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filename to </a:t>
            </a:r>
            <a:r>
              <a:rPr lang="en-US" altLang="zh-CN" sz="2160" dirty="0" err="1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en-US" altLang="zh-CN" sz="2160" dirty="0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number</a:t>
            </a:r>
          </a:p>
          <a:p>
            <a:pPr lvl="1"/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If UNLINK last binding, put </a:t>
            </a:r>
            <a:r>
              <a:rPr lang="en-US" altLang="zh-CN" sz="2160" dirty="0" err="1"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/blocks to free-list</a:t>
            </a:r>
          </a:p>
          <a:p>
            <a:pPr lvl="2"/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A reference counter is needed</a:t>
            </a:r>
            <a:endParaRPr lang="zh-CN" altLang="en-US" sz="192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891540" indent="-34290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37160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92024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46888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301752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356616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411480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466344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B95589CF-65B1-C94F-A523-A7F319D0BD35}" type="slidenum">
              <a:rPr lang="zh-CN" altLang="en-US" sz="1440" b="0">
                <a:latin typeface="等线" panose="02010600030101010101" pitchFamily="2" charset="-122"/>
                <a:ea typeface="等线" panose="02010600030101010101" pitchFamily="2" charset="-122"/>
                <a:cs typeface="DengXian" charset="0"/>
              </a:rPr>
              <a:pPr/>
              <a:t>19</a:t>
            </a:fld>
            <a:endParaRPr lang="en-US" altLang="zh-CN" sz="1440" b="0">
              <a:latin typeface="等线" panose="02010600030101010101" pitchFamily="2" charset="-122"/>
              <a:ea typeface="等线" panose="02010600030101010101" pitchFamily="2" charset="-122"/>
              <a:cs typeface="DengXian" charset="0"/>
            </a:endParaRPr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9570720" y="457201"/>
            <a:ext cx="91440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  <a:cs typeface="DengXian" charset="0"/>
              </a:rPr>
              <a:t>Block num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  <a:cs typeface="DengXian" charset="0"/>
            </a:endParaRP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8473440" y="457201"/>
            <a:ext cx="1106806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  <a:cs typeface="DengXian" charset="0"/>
              </a:rPr>
              <a:t>File</a:t>
            </a:r>
          </a:p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  <a:cs typeface="DengXian" charset="0"/>
              </a:rPr>
              <a:t>(inode)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  <a:cs typeface="DengXian" charset="0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7559040" y="457202"/>
            <a:ext cx="91440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  <a:cs typeface="DengXian" charset="0"/>
              </a:rPr>
              <a:t>Inode num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  <a:cs typeface="DengXian" charset="0"/>
            </a:endParaRP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6635120" y="457201"/>
            <a:ext cx="929848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  <a:cs typeface="DengXian" charset="0"/>
              </a:rPr>
              <a:t>File</a:t>
            </a:r>
          </a:p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  <a:cs typeface="DengXian" charset="0"/>
              </a:rPr>
              <a:t>name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  <a:cs typeface="DengXian" charset="0"/>
            </a:endParaRPr>
          </a:p>
        </p:txBody>
      </p: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4833516" y="753693"/>
            <a:ext cx="1798618" cy="38779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  <a:cs typeface="DengXian" charset="0"/>
              </a:rPr>
              <a:t>Path name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  <a:cs typeface="DengXian" charset="0"/>
            </a:endParaRPr>
          </a:p>
        </p:txBody>
      </p:sp>
      <p:sp>
        <p:nvSpPr>
          <p:cNvPr id="17" name="TextBox 6"/>
          <p:cNvSpPr txBox="1">
            <a:spLocks noChangeArrowheads="1"/>
          </p:cNvSpPr>
          <p:nvPr/>
        </p:nvSpPr>
        <p:spPr bwMode="auto">
          <a:xfrm>
            <a:off x="10485120" y="457203"/>
            <a:ext cx="82296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defRPr b="0">
                <a:latin typeface="Calibri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  <a:cs typeface="DengXian" charset="0"/>
              </a:rPr>
              <a:t>Disk</a:t>
            </a:r>
          </a:p>
          <a:p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  <a:cs typeface="DengXian" charset="0"/>
              </a:rPr>
              <a:t>Block</a:t>
            </a:r>
            <a:endParaRPr lang="zh-CN" altLang="en-US" sz="1920" dirty="0">
              <a:latin typeface="等线" panose="02010600030101010101" pitchFamily="2" charset="-122"/>
              <a:ea typeface="等线" panose="02010600030101010101" pitchFamily="2" charset="-122"/>
              <a:cs typeface="DengXi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286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A19A6-E7A1-4436-81F1-3BC1C063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FUSE</a:t>
            </a:r>
            <a:endParaRPr lang="zh-CN" altLang="en-US" dirty="0"/>
          </a:p>
        </p:txBody>
      </p:sp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B91CE99C-9B02-41A2-9124-C4E086A34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22" y="2083218"/>
            <a:ext cx="5824077" cy="440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169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360" dirty="0">
                <a:latin typeface="等线" panose="02010600030101010101" pitchFamily="2" charset="-122"/>
                <a:ea typeface="等线" panose="02010600030101010101" pitchFamily="2" charset="-122"/>
              </a:rPr>
              <a:t>Links</a:t>
            </a:r>
            <a:endParaRPr lang="zh-CN" altLang="en-US" sz="336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8675" name="内容占位符 2"/>
          <p:cNvSpPr>
            <a:spLocks noGrp="1"/>
          </p:cNvSpPr>
          <p:nvPr>
            <p:ph idx="1"/>
          </p:nvPr>
        </p:nvSpPr>
        <p:spPr>
          <a:xfrm>
            <a:off x="1158240" y="1600201"/>
            <a:ext cx="9875520" cy="5121278"/>
          </a:xfrm>
        </p:spPr>
        <p:txBody>
          <a:bodyPr>
            <a:normAutofit/>
          </a:bodyPr>
          <a:lstStyle/>
          <a:p>
            <a:r>
              <a:rPr lang="en-US" altLang="zh-CN" sz="2880" dirty="0">
                <a:latin typeface="等线" panose="02010600030101010101" pitchFamily="2" charset="-122"/>
                <a:ea typeface="等线" panose="02010600030101010101" pitchFamily="2" charset="-122"/>
              </a:rPr>
              <a:t>Reference count</a:t>
            </a:r>
          </a:p>
          <a:p>
            <a:pPr lvl="1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An </a:t>
            </a:r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can bind multiple file names</a:t>
            </a:r>
          </a:p>
          <a:p>
            <a:pPr lvl="1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+1 when </a:t>
            </a:r>
            <a:r>
              <a:rPr lang="en-US" altLang="zh-CN" dirty="0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LINK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, -1 when </a:t>
            </a:r>
            <a:r>
              <a:rPr lang="en-US" altLang="zh-CN" dirty="0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UNLINK</a:t>
            </a:r>
          </a:p>
          <a:p>
            <a:pPr lvl="1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 file will be deleted when reference count is 0</a:t>
            </a:r>
          </a:p>
          <a:p>
            <a:pPr lvl="1"/>
            <a:r>
              <a:rPr lang="en-US" altLang="zh-CN" dirty="0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No cycle allowed</a:t>
            </a:r>
          </a:p>
          <a:p>
            <a:pPr lvl="2"/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Except for ‘.’ and ‘..’</a:t>
            </a:r>
          </a:p>
          <a:p>
            <a:pPr lvl="2"/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Naming current and parent </a:t>
            </a:r>
            <a:b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directory with no need to </a:t>
            </a:r>
            <a:b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know their names</a:t>
            </a:r>
            <a:endParaRPr lang="zh-CN" altLang="en-US" sz="216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891540" indent="-34290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37160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92024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46888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301752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356616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411480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466344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84DAADE3-62A3-B343-BB57-326D304B3853}" type="slidenum">
              <a:rPr lang="zh-CN" altLang="en-US" sz="1440" b="0">
                <a:latin typeface="等线" panose="02010600030101010101" pitchFamily="2" charset="-122"/>
                <a:ea typeface="等线" panose="02010600030101010101" pitchFamily="2" charset="-122"/>
                <a:cs typeface="Adobe 楷体 Std R" charset="0"/>
              </a:rPr>
              <a:pPr/>
              <a:t>20</a:t>
            </a:fld>
            <a:endParaRPr lang="en-US" altLang="zh-CN" sz="1440" b="0">
              <a:latin typeface="等线" panose="02010600030101010101" pitchFamily="2" charset="-122"/>
              <a:ea typeface="等线" panose="02010600030101010101" pitchFamily="2" charset="-122"/>
              <a:cs typeface="Adobe 楷体 Std R" charset="0"/>
            </a:endParaRPr>
          </a:p>
        </p:txBody>
      </p:sp>
      <p:pic>
        <p:nvPicPr>
          <p:cNvPr id="2867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915" y="4465916"/>
            <a:ext cx="3726180" cy="132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9570720" y="457201"/>
            <a:ext cx="91440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Block num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8473440" y="457201"/>
            <a:ext cx="1106806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File</a:t>
            </a:r>
          </a:p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(inode)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7559040" y="457202"/>
            <a:ext cx="91440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Inode num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6635120" y="457201"/>
            <a:ext cx="929848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File</a:t>
            </a:r>
          </a:p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name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TextBox 8"/>
          <p:cNvSpPr txBox="1">
            <a:spLocks noChangeArrowheads="1"/>
          </p:cNvSpPr>
          <p:nvPr/>
        </p:nvSpPr>
        <p:spPr bwMode="auto">
          <a:xfrm>
            <a:off x="4833516" y="753698"/>
            <a:ext cx="1798618" cy="38779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Path name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8" name="TextBox 6"/>
          <p:cNvSpPr txBox="1">
            <a:spLocks noChangeArrowheads="1"/>
          </p:cNvSpPr>
          <p:nvPr/>
        </p:nvSpPr>
        <p:spPr bwMode="auto">
          <a:xfrm>
            <a:off x="10485120" y="457203"/>
            <a:ext cx="82296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defRPr b="0">
                <a:latin typeface="Calibri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Disk</a:t>
            </a:r>
          </a:p>
          <a:p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Block</a:t>
            </a:r>
            <a:endParaRPr lang="zh-CN" altLang="en-US" sz="192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4662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360" dirty="0">
                <a:latin typeface="等线" panose="02010600030101010101" pitchFamily="2" charset="-122"/>
                <a:ea typeface="等线" panose="02010600030101010101" pitchFamily="2" charset="-122"/>
              </a:rPr>
              <a:t>No Cycle for LINK</a:t>
            </a:r>
            <a:endParaRPr lang="zh-CN" altLang="en-US" sz="336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891540" indent="-34290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37160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92024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46888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301752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356616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411480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466344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4AAA6A53-16F1-8E4C-A3E3-66CC7810566F}" type="slidenum">
              <a:rPr lang="zh-CN" altLang="en-US" sz="1440" b="0">
                <a:latin typeface="等线" panose="02010600030101010101" pitchFamily="2" charset="-122"/>
                <a:ea typeface="等线" panose="02010600030101010101" pitchFamily="2" charset="-122"/>
                <a:cs typeface="Adobe 楷体 Std R" charset="0"/>
              </a:rPr>
              <a:pPr/>
              <a:t>21</a:t>
            </a:fld>
            <a:endParaRPr lang="en-US" altLang="zh-CN" sz="1440" b="0">
              <a:latin typeface="等线" panose="02010600030101010101" pitchFamily="2" charset="-122"/>
              <a:ea typeface="等线" panose="02010600030101010101" pitchFamily="2" charset="-122"/>
              <a:cs typeface="Adobe 楷体 Std R" charset="0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2291716" y="1905000"/>
            <a:ext cx="640080" cy="381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altLang="zh-CN" sz="168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rPr>
              <a:t>/</a:t>
            </a:r>
            <a:endParaRPr lang="zh-CN" altLang="en-US" sz="168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1560196" y="2667000"/>
            <a:ext cx="640080" cy="381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68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3114676" y="2654300"/>
            <a:ext cx="914400" cy="381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altLang="zh-CN" sz="168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rPr>
              <a:t>25:1</a:t>
            </a:r>
            <a:endParaRPr lang="zh-CN" altLang="en-US" sz="168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1560196" y="3429000"/>
            <a:ext cx="640080" cy="381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68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3114676" y="3429000"/>
            <a:ext cx="914400" cy="381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68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cxnSp>
        <p:nvCxnSpPr>
          <p:cNvPr id="29705" name="直接连接符 11"/>
          <p:cNvCxnSpPr>
            <a:cxnSpLocks noChangeShapeType="1"/>
            <a:stCxn id="5" idx="2"/>
            <a:endCxn id="6" idx="0"/>
          </p:cNvCxnSpPr>
          <p:nvPr/>
        </p:nvCxnSpPr>
        <p:spPr bwMode="auto">
          <a:xfrm flipH="1">
            <a:off x="1880236" y="2286000"/>
            <a:ext cx="73152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9706" name="直接连接符 13"/>
          <p:cNvCxnSpPr>
            <a:cxnSpLocks noChangeShapeType="1"/>
            <a:stCxn id="6" idx="2"/>
            <a:endCxn id="8" idx="0"/>
          </p:cNvCxnSpPr>
          <p:nvPr/>
        </p:nvCxnSpPr>
        <p:spPr bwMode="auto">
          <a:xfrm>
            <a:off x="1880236" y="3048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9707" name="直接连接符 17"/>
          <p:cNvCxnSpPr>
            <a:cxnSpLocks noChangeShapeType="1"/>
            <a:stCxn id="5" idx="2"/>
            <a:endCxn id="7" idx="0"/>
          </p:cNvCxnSpPr>
          <p:nvPr/>
        </p:nvCxnSpPr>
        <p:spPr bwMode="auto">
          <a:xfrm>
            <a:off x="2611756" y="2286002"/>
            <a:ext cx="960120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9708" name="直接连接符 19"/>
          <p:cNvCxnSpPr>
            <a:cxnSpLocks noChangeShapeType="1"/>
            <a:stCxn id="7" idx="2"/>
            <a:endCxn id="10" idx="0"/>
          </p:cNvCxnSpPr>
          <p:nvPr/>
        </p:nvCxnSpPr>
        <p:spPr bwMode="auto">
          <a:xfrm>
            <a:off x="3571876" y="3035302"/>
            <a:ext cx="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9709" name="TextBox 20"/>
          <p:cNvSpPr txBox="1">
            <a:spLocks noChangeArrowheads="1"/>
          </p:cNvSpPr>
          <p:nvPr/>
        </p:nvSpPr>
        <p:spPr bwMode="auto">
          <a:xfrm>
            <a:off x="1304568" y="4293096"/>
            <a:ext cx="3063240" cy="1158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ts val="720"/>
              </a:spcBef>
              <a:buFont typeface="Arial" charset="0"/>
              <a:buChar char="•"/>
            </a:pPr>
            <a:r>
              <a:rPr lang="en-US" altLang="zh-CN" sz="1920" b="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/a/b is a directory</a:t>
            </a:r>
          </a:p>
          <a:p>
            <a:pPr eaLnBrk="1" hangingPunct="1">
              <a:spcBef>
                <a:spcPts val="720"/>
              </a:spcBef>
              <a:buFont typeface="Arial" charset="0"/>
              <a:buChar char="•"/>
            </a:pPr>
            <a:r>
              <a:rPr lang="en-US" altLang="zh-CN" sz="1920" b="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The </a:t>
            </a:r>
            <a:r>
              <a:rPr lang="en-US" altLang="zh-CN" sz="192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refcnt</a:t>
            </a:r>
            <a:r>
              <a:rPr lang="en-US" altLang="zh-CN" sz="1920" b="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of a is 1</a:t>
            </a:r>
          </a:p>
          <a:p>
            <a:pPr eaLnBrk="1" hangingPunct="1">
              <a:spcBef>
                <a:spcPts val="720"/>
              </a:spcBef>
              <a:buFont typeface="Arial" charset="0"/>
              <a:buChar char="•"/>
            </a:pPr>
            <a:r>
              <a:rPr lang="en-US" altLang="zh-CN" sz="1920" b="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a’s </a:t>
            </a:r>
            <a:r>
              <a:rPr lang="en-US" altLang="zh-CN" sz="192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en-US" altLang="zh-CN" sz="1920" b="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92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num</a:t>
            </a:r>
            <a:r>
              <a:rPr lang="en-US" altLang="zh-CN" sz="1920" b="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is 25</a:t>
            </a:r>
            <a:endParaRPr lang="zh-CN" altLang="en-US" sz="1920" b="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2" name="圆角矩形 21"/>
          <p:cNvSpPr/>
          <p:nvPr/>
        </p:nvSpPr>
        <p:spPr bwMode="auto">
          <a:xfrm>
            <a:off x="5492116" y="1905000"/>
            <a:ext cx="640080" cy="381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altLang="zh-CN" sz="168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rPr>
              <a:t>/</a:t>
            </a:r>
            <a:endParaRPr lang="zh-CN" altLang="en-US" sz="168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4760596" y="2667000"/>
            <a:ext cx="640080" cy="381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68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6315076" y="2654300"/>
            <a:ext cx="914400" cy="381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altLang="zh-CN" sz="168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rPr>
              <a:t>25:2</a:t>
            </a:r>
            <a:endParaRPr lang="zh-CN" altLang="en-US" sz="168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25" name="圆角矩形 24"/>
          <p:cNvSpPr/>
          <p:nvPr/>
        </p:nvSpPr>
        <p:spPr bwMode="auto">
          <a:xfrm>
            <a:off x="4760596" y="3429000"/>
            <a:ext cx="640080" cy="381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68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6315076" y="3429000"/>
            <a:ext cx="914400" cy="381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68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cxnSp>
        <p:nvCxnSpPr>
          <p:cNvPr id="22547" name="直接连接符 27"/>
          <p:cNvCxnSpPr>
            <a:cxnSpLocks noChangeShapeType="1"/>
            <a:stCxn id="22" idx="2"/>
            <a:endCxn id="23" idx="0"/>
          </p:cNvCxnSpPr>
          <p:nvPr/>
        </p:nvCxnSpPr>
        <p:spPr bwMode="auto">
          <a:xfrm flipH="1">
            <a:off x="5080636" y="2286000"/>
            <a:ext cx="73152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48" name="直接连接符 28"/>
          <p:cNvCxnSpPr>
            <a:cxnSpLocks noChangeShapeType="1"/>
            <a:stCxn id="23" idx="2"/>
            <a:endCxn id="25" idx="0"/>
          </p:cNvCxnSpPr>
          <p:nvPr/>
        </p:nvCxnSpPr>
        <p:spPr bwMode="auto">
          <a:xfrm>
            <a:off x="5080636" y="3048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49" name="直接连接符 30"/>
          <p:cNvCxnSpPr>
            <a:cxnSpLocks noChangeShapeType="1"/>
            <a:stCxn id="22" idx="2"/>
            <a:endCxn id="24" idx="0"/>
          </p:cNvCxnSpPr>
          <p:nvPr/>
        </p:nvCxnSpPr>
        <p:spPr bwMode="auto">
          <a:xfrm>
            <a:off x="5812156" y="2286002"/>
            <a:ext cx="960120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50" name="直接连接符 31"/>
          <p:cNvCxnSpPr>
            <a:cxnSpLocks noChangeShapeType="1"/>
            <a:stCxn id="24" idx="2"/>
            <a:endCxn id="27" idx="0"/>
          </p:cNvCxnSpPr>
          <p:nvPr/>
        </p:nvCxnSpPr>
        <p:spPr bwMode="auto">
          <a:xfrm>
            <a:off x="6772276" y="3035302"/>
            <a:ext cx="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3" name="圆角矩形 32"/>
          <p:cNvSpPr/>
          <p:nvPr/>
        </p:nvSpPr>
        <p:spPr bwMode="auto">
          <a:xfrm>
            <a:off x="8783956" y="1905000"/>
            <a:ext cx="640080" cy="381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altLang="zh-CN" sz="168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rPr>
              <a:t>/</a:t>
            </a:r>
            <a:endParaRPr lang="zh-CN" altLang="en-US" sz="168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34" name="圆角矩形 33"/>
          <p:cNvSpPr/>
          <p:nvPr/>
        </p:nvSpPr>
        <p:spPr bwMode="auto">
          <a:xfrm>
            <a:off x="8052436" y="2667000"/>
            <a:ext cx="640080" cy="381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68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35" name="圆角矩形 34"/>
          <p:cNvSpPr/>
          <p:nvPr/>
        </p:nvSpPr>
        <p:spPr bwMode="auto">
          <a:xfrm>
            <a:off x="9606916" y="2654300"/>
            <a:ext cx="914400" cy="381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altLang="zh-CN" sz="168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rPr>
              <a:t>25:1</a:t>
            </a:r>
            <a:endParaRPr lang="zh-CN" altLang="en-US" sz="1680" dirty="0">
              <a:solidFill>
                <a:schemeClr val="accent2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36" name="圆角矩形 35"/>
          <p:cNvSpPr/>
          <p:nvPr/>
        </p:nvSpPr>
        <p:spPr bwMode="auto">
          <a:xfrm>
            <a:off x="8052436" y="3429000"/>
            <a:ext cx="640080" cy="381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68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9606916" y="3429000"/>
            <a:ext cx="914400" cy="381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68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cxnSp>
        <p:nvCxnSpPr>
          <p:cNvPr id="22556" name="直接连接符 38"/>
          <p:cNvCxnSpPr>
            <a:cxnSpLocks noChangeShapeType="1"/>
            <a:stCxn id="33" idx="2"/>
            <a:endCxn id="34" idx="0"/>
          </p:cNvCxnSpPr>
          <p:nvPr/>
        </p:nvCxnSpPr>
        <p:spPr bwMode="auto">
          <a:xfrm flipH="1">
            <a:off x="8372476" y="2286000"/>
            <a:ext cx="73152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57" name="直接连接符 39"/>
          <p:cNvCxnSpPr>
            <a:cxnSpLocks noChangeShapeType="1"/>
            <a:stCxn id="34" idx="2"/>
            <a:endCxn id="36" idx="0"/>
          </p:cNvCxnSpPr>
          <p:nvPr/>
        </p:nvCxnSpPr>
        <p:spPr bwMode="auto">
          <a:xfrm>
            <a:off x="8372476" y="3048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58" name="直接连接符 41"/>
          <p:cNvCxnSpPr>
            <a:cxnSpLocks noChangeShapeType="1"/>
            <a:stCxn id="33" idx="2"/>
            <a:endCxn id="35" idx="0"/>
          </p:cNvCxnSpPr>
          <p:nvPr/>
        </p:nvCxnSpPr>
        <p:spPr bwMode="auto">
          <a:xfrm>
            <a:off x="9103996" y="2286002"/>
            <a:ext cx="960120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59" name="直接连接符 42"/>
          <p:cNvCxnSpPr>
            <a:cxnSpLocks noChangeShapeType="1"/>
            <a:stCxn id="35" idx="2"/>
            <a:endCxn id="38" idx="0"/>
          </p:cNvCxnSpPr>
          <p:nvPr/>
        </p:nvCxnSpPr>
        <p:spPr bwMode="auto">
          <a:xfrm>
            <a:off x="10064116" y="3035302"/>
            <a:ext cx="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60" name="肘形连接符 48"/>
          <p:cNvCxnSpPr>
            <a:cxnSpLocks noChangeShapeType="1"/>
            <a:stCxn id="27" idx="1"/>
            <a:endCxn id="24" idx="1"/>
          </p:cNvCxnSpPr>
          <p:nvPr/>
        </p:nvCxnSpPr>
        <p:spPr bwMode="auto">
          <a:xfrm rot="10800000">
            <a:off x="6315076" y="2844802"/>
            <a:ext cx="15240" cy="774700"/>
          </a:xfrm>
          <a:prstGeom prst="bentConnector3">
            <a:avLst>
              <a:gd name="adj1" fmla="val 2213796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0" name="十字形 49"/>
          <p:cNvSpPr/>
          <p:nvPr/>
        </p:nvSpPr>
        <p:spPr bwMode="auto">
          <a:xfrm rot="18900000">
            <a:off x="9382126" y="2252663"/>
            <a:ext cx="411480" cy="342900"/>
          </a:xfrm>
          <a:prstGeom prst="plus">
            <a:avLst>
              <a:gd name="adj" fmla="val 43391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endParaRPr lang="zh-CN" altLang="en-US" sz="168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cxnSp>
        <p:nvCxnSpPr>
          <p:cNvPr id="22562" name="肘形连接符 56"/>
          <p:cNvCxnSpPr>
            <a:cxnSpLocks noChangeShapeType="1"/>
            <a:stCxn id="38" idx="1"/>
            <a:endCxn id="35" idx="1"/>
          </p:cNvCxnSpPr>
          <p:nvPr/>
        </p:nvCxnSpPr>
        <p:spPr bwMode="auto">
          <a:xfrm rot="10800000">
            <a:off x="9606916" y="2844802"/>
            <a:ext cx="15240" cy="774700"/>
          </a:xfrm>
          <a:prstGeom prst="bentConnector3">
            <a:avLst>
              <a:gd name="adj1" fmla="val 2544829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9731" name="TextBox 57"/>
          <p:cNvSpPr txBox="1">
            <a:spLocks noChangeArrowheads="1"/>
          </p:cNvSpPr>
          <p:nvPr/>
        </p:nvSpPr>
        <p:spPr bwMode="auto">
          <a:xfrm>
            <a:off x="2748916" y="2133600"/>
            <a:ext cx="1097280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92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endParaRPr lang="zh-CN" altLang="en-US" sz="192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9732" name="TextBox 58"/>
          <p:cNvSpPr txBox="1">
            <a:spLocks noChangeArrowheads="1"/>
          </p:cNvSpPr>
          <p:nvPr/>
        </p:nvSpPr>
        <p:spPr bwMode="auto">
          <a:xfrm>
            <a:off x="2931796" y="3028950"/>
            <a:ext cx="800100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920">
                <a:latin typeface="等线" panose="02010600030101010101" pitchFamily="2" charset="-122"/>
                <a:ea typeface="等线" panose="02010600030101010101" pitchFamily="2" charset="-122"/>
              </a:rPr>
              <a:t>b</a:t>
            </a:r>
            <a:endParaRPr lang="zh-CN" altLang="en-US" sz="192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2565" name="TextBox 59"/>
          <p:cNvSpPr txBox="1">
            <a:spLocks noChangeArrowheads="1"/>
          </p:cNvSpPr>
          <p:nvPr/>
        </p:nvSpPr>
        <p:spPr bwMode="auto">
          <a:xfrm>
            <a:off x="4547443" y="4293098"/>
            <a:ext cx="3017520" cy="154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ts val="720"/>
              </a:spcBef>
              <a:buFont typeface="Arial" charset="0"/>
              <a:buChar char="•"/>
            </a:pPr>
            <a:r>
              <a:rPr lang="en-US" altLang="zh-CN" sz="1920" b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LINK (“/a/b/c”, a”)</a:t>
            </a:r>
          </a:p>
          <a:p>
            <a:pPr eaLnBrk="1" hangingPunct="1">
              <a:spcBef>
                <a:spcPts val="720"/>
              </a:spcBef>
              <a:buFont typeface="Arial" charset="0"/>
              <a:buChar char="•"/>
            </a:pPr>
            <a:r>
              <a:rPr lang="en-US" altLang="zh-CN" sz="1920" b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Cause a cycle!</a:t>
            </a:r>
          </a:p>
          <a:p>
            <a:pPr eaLnBrk="1" hangingPunct="1">
              <a:spcBef>
                <a:spcPts val="720"/>
              </a:spcBef>
              <a:buFont typeface="Arial" charset="0"/>
              <a:buChar char="•"/>
            </a:pPr>
            <a:r>
              <a:rPr lang="en-US" altLang="zh-CN" sz="1920" b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Refcnt of a is 2</a:t>
            </a:r>
          </a:p>
          <a:p>
            <a:pPr eaLnBrk="1" hangingPunct="1">
              <a:spcBef>
                <a:spcPts val="720"/>
              </a:spcBef>
              <a:buFont typeface="Arial" charset="0"/>
              <a:buChar char="•"/>
            </a:pPr>
            <a:endParaRPr lang="en-US" altLang="zh-CN" sz="1920" b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2566" name="TextBox 60"/>
          <p:cNvSpPr txBox="1">
            <a:spLocks noChangeArrowheads="1"/>
          </p:cNvSpPr>
          <p:nvPr/>
        </p:nvSpPr>
        <p:spPr bwMode="auto">
          <a:xfrm>
            <a:off x="5949316" y="2133600"/>
            <a:ext cx="1097280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92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endParaRPr lang="zh-CN" altLang="en-US" sz="192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2567" name="TextBox 61"/>
          <p:cNvSpPr txBox="1">
            <a:spLocks noChangeArrowheads="1"/>
          </p:cNvSpPr>
          <p:nvPr/>
        </p:nvSpPr>
        <p:spPr bwMode="auto">
          <a:xfrm>
            <a:off x="6132196" y="3028950"/>
            <a:ext cx="800100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920">
                <a:latin typeface="等线" panose="02010600030101010101" pitchFamily="2" charset="-122"/>
                <a:ea typeface="等线" panose="02010600030101010101" pitchFamily="2" charset="-122"/>
              </a:rPr>
              <a:t>b</a:t>
            </a:r>
            <a:endParaRPr lang="zh-CN" altLang="en-US" sz="192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2568" name="TextBox 64"/>
          <p:cNvSpPr txBox="1">
            <a:spLocks noChangeArrowheads="1"/>
          </p:cNvSpPr>
          <p:nvPr/>
        </p:nvSpPr>
        <p:spPr bwMode="auto">
          <a:xfrm>
            <a:off x="5423536" y="3028950"/>
            <a:ext cx="800100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92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endParaRPr lang="zh-CN" altLang="en-US" sz="192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2569" name="TextBox 67"/>
          <p:cNvSpPr txBox="1">
            <a:spLocks noChangeArrowheads="1"/>
          </p:cNvSpPr>
          <p:nvPr/>
        </p:nvSpPr>
        <p:spPr bwMode="auto">
          <a:xfrm>
            <a:off x="9401176" y="3028950"/>
            <a:ext cx="800100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920">
                <a:latin typeface="等线" panose="02010600030101010101" pitchFamily="2" charset="-122"/>
                <a:ea typeface="等线" panose="02010600030101010101" pitchFamily="2" charset="-122"/>
              </a:rPr>
              <a:t>b</a:t>
            </a:r>
            <a:endParaRPr lang="zh-CN" altLang="en-US" sz="192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2570" name="TextBox 68"/>
          <p:cNvSpPr txBox="1">
            <a:spLocks noChangeArrowheads="1"/>
          </p:cNvSpPr>
          <p:nvPr/>
        </p:nvSpPr>
        <p:spPr bwMode="auto">
          <a:xfrm>
            <a:off x="8692516" y="3028950"/>
            <a:ext cx="800100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92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endParaRPr lang="zh-CN" altLang="en-US" sz="192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2571" name="TextBox 69"/>
          <p:cNvSpPr txBox="1">
            <a:spLocks noChangeArrowheads="1"/>
          </p:cNvSpPr>
          <p:nvPr/>
        </p:nvSpPr>
        <p:spPr bwMode="auto">
          <a:xfrm>
            <a:off x="7831992" y="4293097"/>
            <a:ext cx="3621404" cy="1749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ts val="720"/>
              </a:spcBef>
              <a:buFont typeface="Arial" charset="0"/>
              <a:buChar char="•"/>
            </a:pPr>
            <a:r>
              <a:rPr lang="en-US" altLang="zh-CN" sz="1920" b="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UNLINK (“/a”)</a:t>
            </a:r>
          </a:p>
          <a:p>
            <a:pPr eaLnBrk="1" hangingPunct="1">
              <a:spcBef>
                <a:spcPts val="720"/>
              </a:spcBef>
              <a:buFont typeface="Arial" charset="0"/>
              <a:buChar char="•"/>
            </a:pPr>
            <a:r>
              <a:rPr lang="en-US" altLang="zh-CN" sz="192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Refcnt</a:t>
            </a:r>
            <a:r>
              <a:rPr lang="en-US" altLang="zh-CN" sz="1920" b="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of a is 1, so the </a:t>
            </a:r>
            <a:r>
              <a:rPr lang="en-US" altLang="zh-CN" sz="192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en-US" altLang="zh-CN" sz="1920" b="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25 is not deleted</a:t>
            </a:r>
          </a:p>
          <a:p>
            <a:pPr eaLnBrk="1" hangingPunct="1">
              <a:spcBef>
                <a:spcPts val="720"/>
              </a:spcBef>
              <a:buFont typeface="Arial" charset="0"/>
              <a:buChar char="•"/>
            </a:pPr>
            <a:r>
              <a:rPr lang="en-US" altLang="zh-CN" sz="1920" b="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Now </a:t>
            </a:r>
            <a:r>
              <a:rPr lang="en-US" altLang="zh-CN" sz="192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en-US" altLang="zh-CN" sz="1920" b="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25 is dis-connected from graph</a:t>
            </a:r>
          </a:p>
        </p:txBody>
      </p:sp>
      <p:sp>
        <p:nvSpPr>
          <p:cNvPr id="22572" name="TextBox 70"/>
          <p:cNvSpPr txBox="1">
            <a:spLocks noChangeArrowheads="1"/>
          </p:cNvSpPr>
          <p:nvPr/>
        </p:nvSpPr>
        <p:spPr bwMode="auto">
          <a:xfrm>
            <a:off x="9332596" y="2155962"/>
            <a:ext cx="1097280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endParaRPr lang="zh-CN" altLang="en-US" sz="192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1" name="TextBox 7"/>
          <p:cNvSpPr txBox="1">
            <a:spLocks noChangeArrowheads="1"/>
          </p:cNvSpPr>
          <p:nvPr/>
        </p:nvSpPr>
        <p:spPr bwMode="auto">
          <a:xfrm>
            <a:off x="9570720" y="457201"/>
            <a:ext cx="91440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Block num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8" name="TextBox 8"/>
          <p:cNvSpPr txBox="1">
            <a:spLocks noChangeArrowheads="1"/>
          </p:cNvSpPr>
          <p:nvPr/>
        </p:nvSpPr>
        <p:spPr bwMode="auto">
          <a:xfrm>
            <a:off x="8473440" y="457201"/>
            <a:ext cx="1106806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File</a:t>
            </a:r>
          </a:p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(inode)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9" name="TextBox 9"/>
          <p:cNvSpPr txBox="1">
            <a:spLocks noChangeArrowheads="1"/>
          </p:cNvSpPr>
          <p:nvPr/>
        </p:nvSpPr>
        <p:spPr bwMode="auto">
          <a:xfrm>
            <a:off x="7559040" y="457202"/>
            <a:ext cx="91440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Inode num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0" name="TextBox 8"/>
          <p:cNvSpPr txBox="1">
            <a:spLocks noChangeArrowheads="1"/>
          </p:cNvSpPr>
          <p:nvPr/>
        </p:nvSpPr>
        <p:spPr bwMode="auto">
          <a:xfrm>
            <a:off x="6635120" y="457201"/>
            <a:ext cx="929848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File</a:t>
            </a:r>
          </a:p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name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1" name="TextBox 8"/>
          <p:cNvSpPr txBox="1">
            <a:spLocks noChangeArrowheads="1"/>
          </p:cNvSpPr>
          <p:nvPr/>
        </p:nvSpPr>
        <p:spPr bwMode="auto">
          <a:xfrm>
            <a:off x="4833516" y="753698"/>
            <a:ext cx="1798618" cy="38779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Path name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2" name="TextBox 6"/>
          <p:cNvSpPr txBox="1">
            <a:spLocks noChangeArrowheads="1"/>
          </p:cNvSpPr>
          <p:nvPr/>
        </p:nvSpPr>
        <p:spPr bwMode="auto">
          <a:xfrm>
            <a:off x="10485120" y="457203"/>
            <a:ext cx="82296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defRPr b="0">
                <a:latin typeface="Calibri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Disk</a:t>
            </a:r>
          </a:p>
          <a:p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Block</a:t>
            </a:r>
            <a:endParaRPr lang="zh-CN" altLang="en-US" sz="192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482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2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7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50" grpId="0" animBg="1"/>
      <p:bldP spid="22565" grpId="0"/>
      <p:bldP spid="22566" grpId="0"/>
      <p:bldP spid="22567" grpId="0"/>
      <p:bldP spid="22568" grpId="0"/>
      <p:bldP spid="22569" grpId="0"/>
      <p:bldP spid="22570" grpId="0"/>
      <p:bldP spid="22571" grpId="0"/>
      <p:bldP spid="2257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840" dirty="0">
                <a:latin typeface="等线" panose="02010600030101010101" pitchFamily="2" charset="-122"/>
                <a:ea typeface="等线" panose="02010600030101010101" pitchFamily="2" charset="-122"/>
              </a:rPr>
              <a:t>Renaming - 1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1158240" y="3048000"/>
            <a:ext cx="9966960" cy="3549352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Text edit usually save editing file in a </a:t>
            </a:r>
            <a:r>
              <a:rPr lang="en-US" altLang="zh-CN" sz="2400" dirty="0" err="1">
                <a:latin typeface="等线" panose="02010600030101010101" pitchFamily="2" charset="-122"/>
                <a:ea typeface="等线" panose="02010600030101010101" pitchFamily="2" charset="-122"/>
              </a:rPr>
              <a:t>tmp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 file</a:t>
            </a:r>
          </a:p>
          <a:p>
            <a:pPr lvl="1"/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Edit in </a:t>
            </a:r>
            <a:r>
              <a:rPr lang="en-US" altLang="zh-CN" sz="2160" dirty="0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.</a:t>
            </a:r>
            <a:r>
              <a:rPr lang="en-US" altLang="zh-CN" sz="2160" dirty="0" err="1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a.txt.swp</a:t>
            </a:r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, then rename </a:t>
            </a:r>
            <a:r>
              <a:rPr lang="en-US" altLang="zh-CN" sz="2160" dirty="0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.</a:t>
            </a:r>
            <a:r>
              <a:rPr lang="en-US" altLang="zh-CN" sz="2160" dirty="0" err="1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a.txt.swp</a:t>
            </a:r>
            <a:r>
              <a:rPr lang="en-US" altLang="zh-CN" sz="2160" dirty="0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to </a:t>
            </a:r>
            <a:r>
              <a:rPr lang="en-US" altLang="zh-CN" sz="2160" dirty="0" err="1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a.txt</a:t>
            </a:r>
            <a:endParaRPr lang="en-US" altLang="zh-CN" sz="2160" dirty="0">
              <a:solidFill>
                <a:srgbClr val="0096FF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What if the computer fails between 1 &amp; 2?</a:t>
            </a:r>
          </a:p>
          <a:p>
            <a:pPr lvl="1"/>
            <a:r>
              <a:rPr lang="en-US" altLang="zh-CN" sz="2160" i="1" dirty="0" err="1">
                <a:latin typeface="等线" panose="02010600030101010101" pitchFamily="2" charset="-122"/>
                <a:ea typeface="等线" panose="02010600030101010101" pitchFamily="2" charset="-122"/>
              </a:rPr>
              <a:t>to_name</a:t>
            </a:r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 will be lost, which surprises the user</a:t>
            </a:r>
          </a:p>
          <a:p>
            <a:pPr lvl="1"/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Need atomic action in chap-9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891540" indent="-34290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37160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92024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46888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301752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356616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411480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466344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6202FE45-0473-F046-BB2E-B106C57E1E09}" type="slidenum">
              <a:rPr lang="zh-CN" altLang="en-US" sz="1680" b="0">
                <a:latin typeface="等线" panose="02010600030101010101" pitchFamily="2" charset="-122"/>
                <a:ea typeface="等线" panose="02010600030101010101" pitchFamily="2" charset="-122"/>
                <a:cs typeface="Adobe 楷体 Std R" charset="0"/>
              </a:rPr>
              <a:pPr/>
              <a:t>22</a:t>
            </a:fld>
            <a:endParaRPr lang="en-US" altLang="zh-CN" sz="1680" b="0">
              <a:latin typeface="等线" panose="02010600030101010101" pitchFamily="2" charset="-122"/>
              <a:ea typeface="等线" panose="02010600030101010101" pitchFamily="2" charset="-122"/>
              <a:cs typeface="Adobe 楷体 Std R" charset="0"/>
            </a:endParaRPr>
          </a:p>
        </p:txBody>
      </p:sp>
      <p:pic>
        <p:nvPicPr>
          <p:cNvPr id="3072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" y="1524000"/>
            <a:ext cx="5537597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9570720" y="457201"/>
            <a:ext cx="91440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Block num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8473440" y="457201"/>
            <a:ext cx="1106806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File</a:t>
            </a:r>
          </a:p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(inode)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0" name="TextBox 9"/>
          <p:cNvSpPr txBox="1">
            <a:spLocks noChangeArrowheads="1"/>
          </p:cNvSpPr>
          <p:nvPr/>
        </p:nvSpPr>
        <p:spPr bwMode="auto">
          <a:xfrm>
            <a:off x="7559040" y="457202"/>
            <a:ext cx="91440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Inode num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TextBox 8"/>
          <p:cNvSpPr txBox="1">
            <a:spLocks noChangeArrowheads="1"/>
          </p:cNvSpPr>
          <p:nvPr/>
        </p:nvSpPr>
        <p:spPr bwMode="auto">
          <a:xfrm>
            <a:off x="6635120" y="457201"/>
            <a:ext cx="929848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File</a:t>
            </a:r>
          </a:p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name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2" name="TextBox 8"/>
          <p:cNvSpPr txBox="1">
            <a:spLocks noChangeArrowheads="1"/>
          </p:cNvSpPr>
          <p:nvPr/>
        </p:nvSpPr>
        <p:spPr bwMode="auto">
          <a:xfrm>
            <a:off x="4833516" y="753698"/>
            <a:ext cx="1798618" cy="38779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Path name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3" name="TextBox 6"/>
          <p:cNvSpPr txBox="1">
            <a:spLocks noChangeArrowheads="1"/>
          </p:cNvSpPr>
          <p:nvPr/>
        </p:nvSpPr>
        <p:spPr bwMode="auto">
          <a:xfrm>
            <a:off x="10485120" y="457203"/>
            <a:ext cx="82296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defRPr b="0">
                <a:latin typeface="Calibri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Disk</a:t>
            </a:r>
          </a:p>
          <a:p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Block</a:t>
            </a:r>
            <a:endParaRPr lang="zh-CN" altLang="en-US" sz="192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079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840" dirty="0">
                <a:latin typeface="等线" panose="02010600030101010101" pitchFamily="2" charset="-122"/>
                <a:ea typeface="等线" panose="02010600030101010101" pitchFamily="2" charset="-122"/>
              </a:rPr>
              <a:t>Renaming - 2</a:t>
            </a:r>
            <a:endParaRPr lang="zh-CN" altLang="en-US" sz="384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>
          <a:xfrm>
            <a:off x="1158240" y="2839819"/>
            <a:ext cx="9966960" cy="3786336"/>
          </a:xfrm>
        </p:spPr>
        <p:txBody>
          <a:bodyPr>
            <a:normAutofit/>
          </a:bodyPr>
          <a:lstStyle/>
          <a:p>
            <a:r>
              <a:rPr lang="en-US" altLang="zh-CN" sz="2160" dirty="0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Weaker specification </a:t>
            </a:r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without atomic actions</a:t>
            </a:r>
          </a:p>
          <a:p>
            <a:pPr lvl="1"/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1. Changes the </a:t>
            </a:r>
            <a:r>
              <a:rPr lang="en-US" altLang="zh-CN" sz="1920" dirty="0" err="1"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 number in for </a:t>
            </a:r>
            <a:r>
              <a:rPr lang="en-US" altLang="zh-CN" sz="1920" i="1" dirty="0" err="1">
                <a:latin typeface="等线" panose="02010600030101010101" pitchFamily="2" charset="-122"/>
                <a:ea typeface="等线" panose="02010600030101010101" pitchFamily="2" charset="-122"/>
              </a:rPr>
              <a:t>to_name</a:t>
            </a:r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 to the </a:t>
            </a:r>
            <a:r>
              <a:rPr lang="en-US" altLang="zh-CN" sz="1920" dirty="0" err="1"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 number of </a:t>
            </a:r>
            <a:r>
              <a:rPr lang="en-US" altLang="zh-CN" sz="1920" i="1" dirty="0" err="1">
                <a:latin typeface="等线" panose="02010600030101010101" pitchFamily="2" charset="-122"/>
                <a:ea typeface="等线" panose="02010600030101010101" pitchFamily="2" charset="-122"/>
              </a:rPr>
              <a:t>from_name</a:t>
            </a:r>
            <a:endParaRPr lang="en-US" altLang="zh-CN" sz="1920" i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2. Removes the directory entry for </a:t>
            </a:r>
            <a:r>
              <a:rPr lang="en-US" altLang="zh-CN" sz="1920" i="1" dirty="0" err="1">
                <a:latin typeface="等线" panose="02010600030101010101" pitchFamily="2" charset="-122"/>
                <a:ea typeface="等线" panose="02010600030101010101" pitchFamily="2" charset="-122"/>
              </a:rPr>
              <a:t>from_name</a:t>
            </a:r>
            <a:endParaRPr lang="en-US" altLang="zh-CN" sz="1920" i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If fails between 1 &amp; 2</a:t>
            </a:r>
          </a:p>
          <a:p>
            <a:pPr lvl="1"/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Must increase reference count of </a:t>
            </a:r>
            <a:r>
              <a:rPr lang="en-US" altLang="zh-CN" sz="1920" i="1" dirty="0" err="1">
                <a:latin typeface="等线" panose="02010600030101010101" pitchFamily="2" charset="-122"/>
                <a:ea typeface="等线" panose="02010600030101010101" pitchFamily="2" charset="-122"/>
              </a:rPr>
              <a:t>from_name</a:t>
            </a:r>
            <a:r>
              <a:rPr lang="en-US" altLang="zh-CN" sz="1920" dirty="0" err="1">
                <a:latin typeface="等线" panose="02010600030101010101" pitchFamily="2" charset="-122"/>
                <a:ea typeface="等线" panose="02010600030101010101" pitchFamily="2" charset="-122"/>
              </a:rPr>
              <a:t>’s</a:t>
            </a:r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920" dirty="0" err="1"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 on recovery</a:t>
            </a:r>
          </a:p>
          <a:p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If </a:t>
            </a:r>
            <a:r>
              <a:rPr lang="en-US" altLang="zh-CN" sz="2160" i="1" dirty="0" err="1">
                <a:latin typeface="等线" panose="02010600030101010101" pitchFamily="2" charset="-122"/>
                <a:ea typeface="等线" panose="02010600030101010101" pitchFamily="2" charset="-122"/>
              </a:rPr>
              <a:t>to_name</a:t>
            </a:r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 already exist</a:t>
            </a:r>
          </a:p>
          <a:p>
            <a:pPr lvl="1"/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It will always exist even if machine fails between 1 &amp; 2</a:t>
            </a:r>
            <a:endParaRPr lang="zh-CN" altLang="zh-CN" sz="192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891540" indent="-34290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37160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92024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46888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301752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356616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411480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466344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F235CB27-B5B0-B645-BA38-F5093D4374AB}" type="slidenum">
              <a:rPr lang="zh-CN" altLang="en-US" sz="1680" b="0">
                <a:latin typeface="等线" panose="02010600030101010101" pitchFamily="2" charset="-122"/>
                <a:ea typeface="等线" panose="02010600030101010101" pitchFamily="2" charset="-122"/>
                <a:cs typeface="Adobe 楷体 Std R" charset="0"/>
              </a:rPr>
              <a:pPr/>
              <a:t>23</a:t>
            </a:fld>
            <a:endParaRPr lang="en-US" altLang="zh-CN" sz="1680" b="0">
              <a:latin typeface="等线" panose="02010600030101010101" pitchFamily="2" charset="-122"/>
              <a:ea typeface="等线" panose="02010600030101010101" pitchFamily="2" charset="-122"/>
              <a:cs typeface="Adobe 楷体 Std R" charset="0"/>
            </a:endParaRPr>
          </a:p>
        </p:txBody>
      </p:sp>
      <p:pic>
        <p:nvPicPr>
          <p:cNvPr id="317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260" y="1679078"/>
            <a:ext cx="5316859" cy="885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9570720" y="457201"/>
            <a:ext cx="91440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Block num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8473440" y="457201"/>
            <a:ext cx="1106806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File</a:t>
            </a:r>
          </a:p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(inode)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0" name="TextBox 9"/>
          <p:cNvSpPr txBox="1">
            <a:spLocks noChangeArrowheads="1"/>
          </p:cNvSpPr>
          <p:nvPr/>
        </p:nvSpPr>
        <p:spPr bwMode="auto">
          <a:xfrm>
            <a:off x="7559040" y="457202"/>
            <a:ext cx="91440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Inode num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TextBox 8"/>
          <p:cNvSpPr txBox="1">
            <a:spLocks noChangeArrowheads="1"/>
          </p:cNvSpPr>
          <p:nvPr/>
        </p:nvSpPr>
        <p:spPr bwMode="auto">
          <a:xfrm>
            <a:off x="6635120" y="457201"/>
            <a:ext cx="929848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File</a:t>
            </a:r>
          </a:p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name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2" name="TextBox 8"/>
          <p:cNvSpPr txBox="1">
            <a:spLocks noChangeArrowheads="1"/>
          </p:cNvSpPr>
          <p:nvPr/>
        </p:nvSpPr>
        <p:spPr bwMode="auto">
          <a:xfrm>
            <a:off x="4833516" y="753698"/>
            <a:ext cx="1798618" cy="38779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Path name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3" name="TextBox 6"/>
          <p:cNvSpPr txBox="1">
            <a:spLocks noChangeArrowheads="1"/>
          </p:cNvSpPr>
          <p:nvPr/>
        </p:nvSpPr>
        <p:spPr bwMode="auto">
          <a:xfrm>
            <a:off x="10485120" y="457203"/>
            <a:ext cx="82296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defRPr b="0">
                <a:latin typeface="Calibri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Disk</a:t>
            </a:r>
          </a:p>
          <a:p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Block</a:t>
            </a:r>
            <a:endParaRPr lang="zh-CN" altLang="en-US" sz="192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1894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" y="5371466"/>
            <a:ext cx="10297288" cy="98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360" dirty="0"/>
              <a:t>L6: Absolute Path </a:t>
            </a:r>
            <a:br>
              <a:rPr lang="en-US" altLang="zh-CN" sz="3360" dirty="0"/>
            </a:br>
            <a:r>
              <a:rPr lang="en-US" altLang="zh-CN" sz="3360" dirty="0"/>
              <a:t>Name Layer</a:t>
            </a:r>
          </a:p>
        </p:txBody>
      </p:sp>
      <p:sp>
        <p:nvSpPr>
          <p:cNvPr id="25604" name="Content Placeholder 2"/>
          <p:cNvSpPr>
            <a:spLocks noGrp="1"/>
          </p:cNvSpPr>
          <p:nvPr>
            <p:ph idx="1"/>
          </p:nvPr>
        </p:nvSpPr>
        <p:spPr>
          <a:xfrm>
            <a:off x="1158240" y="1755451"/>
            <a:ext cx="9875520" cy="4370712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HOME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 directory</a:t>
            </a:r>
          </a:p>
          <a:p>
            <a:pPr lvl="1"/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Every user’s default working directory</a:t>
            </a:r>
          </a:p>
          <a:p>
            <a:pPr lvl="1"/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Problem: no sharing of HOME files between users</a:t>
            </a:r>
          </a:p>
          <a:p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Context: the </a:t>
            </a:r>
            <a:r>
              <a:rPr lang="en-US" altLang="zh-CN" sz="2400" b="1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root</a:t>
            </a:r>
            <a:r>
              <a:rPr lang="en-US" altLang="zh-CN" sz="2400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directory</a:t>
            </a:r>
          </a:p>
          <a:p>
            <a:pPr lvl="1"/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A universal context for all users</a:t>
            </a:r>
          </a:p>
          <a:p>
            <a:pPr lvl="1"/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Well-known name: ‘/’</a:t>
            </a:r>
          </a:p>
          <a:p>
            <a:pPr lvl="1"/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Both ‘/.’ and ‘/..’ are linked to ‘/’</a:t>
            </a:r>
          </a:p>
        </p:txBody>
      </p:sp>
      <p:sp>
        <p:nvSpPr>
          <p:cNvPr id="3277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891540" indent="-34290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37160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92024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46888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301752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356616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411480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466344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06BDFDF0-1E08-A94F-9CA7-CE3BFA05947F}" type="slidenum">
              <a:rPr lang="zh-CN" altLang="en-US" sz="1680" b="0">
                <a:latin typeface="Calibri" charset="0"/>
                <a:ea typeface="Adobe 楷体 Std R" charset="0"/>
                <a:cs typeface="Adobe 楷体 Std R" charset="0"/>
              </a:rPr>
              <a:pPr/>
              <a:t>24</a:t>
            </a:fld>
            <a:endParaRPr lang="en-US" altLang="zh-CN" sz="1680" b="0">
              <a:latin typeface="Calibri" charset="0"/>
              <a:ea typeface="Adobe 楷体 Std R" charset="0"/>
              <a:cs typeface="Adobe 楷体 Std R" charset="0"/>
            </a:endParaRPr>
          </a:p>
        </p:txBody>
      </p:sp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9570720" y="457201"/>
            <a:ext cx="91440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Block num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8473440" y="457201"/>
            <a:ext cx="1106806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File</a:t>
            </a:r>
          </a:p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(inode)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7559040" y="457202"/>
            <a:ext cx="91440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Inode num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6635120" y="457201"/>
            <a:ext cx="929848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File</a:t>
            </a:r>
          </a:p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name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TextBox 8"/>
          <p:cNvSpPr txBox="1">
            <a:spLocks noChangeArrowheads="1"/>
          </p:cNvSpPr>
          <p:nvPr/>
        </p:nvSpPr>
        <p:spPr bwMode="auto">
          <a:xfrm>
            <a:off x="4833516" y="753698"/>
            <a:ext cx="1798618" cy="38779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Path name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8" name="TextBox 6"/>
          <p:cNvSpPr txBox="1">
            <a:spLocks noChangeArrowheads="1"/>
          </p:cNvSpPr>
          <p:nvPr/>
        </p:nvSpPr>
        <p:spPr bwMode="auto">
          <a:xfrm>
            <a:off x="10485120" y="457203"/>
            <a:ext cx="82296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defRPr b="0">
                <a:latin typeface="Calibri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Disk</a:t>
            </a:r>
          </a:p>
          <a:p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Block</a:t>
            </a:r>
            <a:endParaRPr lang="zh-CN" altLang="en-US" sz="192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4833516" y="399955"/>
            <a:ext cx="1798618" cy="38779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Absolute path</a:t>
            </a:r>
            <a:endParaRPr lang="zh-CN" altLang="en-US" sz="1920" b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267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360" dirty="0"/>
              <a:t>An Example: Find Blocks of “/programs/</a:t>
            </a:r>
            <a:r>
              <a:rPr lang="en-US" altLang="zh-CN" sz="3360" dirty="0" err="1"/>
              <a:t>pong.c</a:t>
            </a:r>
            <a:r>
              <a:rPr lang="en-US" altLang="zh-CN" sz="3360" dirty="0"/>
              <a:t>”</a:t>
            </a:r>
            <a:endParaRPr lang="zh-CN" altLang="en-US" sz="3360" dirty="0"/>
          </a:p>
        </p:txBody>
      </p:sp>
      <p:sp>
        <p:nvSpPr>
          <p:cNvPr id="33795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891540" indent="-34290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37160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92024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46888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301752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356616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411480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466344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CD952D1A-ECCA-2247-8DF4-C1FAEF05A6B8}" type="slidenum">
              <a:rPr lang="zh-CN" altLang="en-US" sz="1680" b="0">
                <a:latin typeface="Calibri" charset="0"/>
                <a:ea typeface="Adobe 楷体 Std R" charset="0"/>
                <a:cs typeface="Adobe 楷体 Std R" charset="0"/>
              </a:rPr>
              <a:pPr/>
              <a:t>25</a:t>
            </a:fld>
            <a:endParaRPr lang="en-US" altLang="zh-CN" sz="1680" b="0"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" y="1936750"/>
            <a:ext cx="9784080" cy="332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220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360" dirty="0"/>
              <a:t>An Example: Find Blocks of “/programs/</a:t>
            </a:r>
            <a:r>
              <a:rPr lang="en-US" altLang="zh-CN" sz="3360" dirty="0" err="1"/>
              <a:t>pong.c</a:t>
            </a:r>
            <a:r>
              <a:rPr lang="en-US" altLang="zh-CN" sz="3360" dirty="0"/>
              <a:t>”</a:t>
            </a:r>
            <a:endParaRPr lang="zh-CN" altLang="en-US" sz="3360" dirty="0"/>
          </a:p>
        </p:txBody>
      </p:sp>
      <p:sp>
        <p:nvSpPr>
          <p:cNvPr id="34819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891540" indent="-34290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37160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92024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46888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301752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356616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411480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466344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9B9537D4-3386-0546-89BF-72B0A8799FB1}" type="slidenum">
              <a:rPr lang="zh-CN" altLang="en-US" sz="1680" b="0">
                <a:latin typeface="Calibri" charset="0"/>
                <a:ea typeface="Adobe 楷体 Std R" charset="0"/>
                <a:cs typeface="Adobe 楷体 Std R" charset="0"/>
              </a:rPr>
              <a:pPr/>
              <a:t>26</a:t>
            </a:fld>
            <a:endParaRPr lang="en-US" altLang="zh-CN" sz="1680" b="0"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" y="1936750"/>
            <a:ext cx="9784080" cy="332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圆角矩形 4"/>
          <p:cNvSpPr>
            <a:spLocks noChangeArrowheads="1"/>
          </p:cNvSpPr>
          <p:nvPr/>
        </p:nvSpPr>
        <p:spPr bwMode="auto">
          <a:xfrm>
            <a:off x="1158240" y="4191000"/>
            <a:ext cx="457200" cy="3048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hangingPunct="0"/>
            <a:endParaRPr lang="zh-CN" altLang="en-US" sz="2160"/>
          </a:p>
        </p:txBody>
      </p:sp>
      <p:sp>
        <p:nvSpPr>
          <p:cNvPr id="34822" name="内容占位符 2"/>
          <p:cNvSpPr>
            <a:spLocks noGrp="1"/>
          </p:cNvSpPr>
          <p:nvPr>
            <p:ph idx="1"/>
          </p:nvPr>
        </p:nvSpPr>
        <p:spPr>
          <a:xfrm>
            <a:off x="1158240" y="5562600"/>
            <a:ext cx="9966960" cy="4572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3360" dirty="0">
                <a:latin typeface="等线" panose="02010600030101010101" pitchFamily="2" charset="-122"/>
                <a:ea typeface="等线" panose="02010600030101010101" pitchFamily="2" charset="-122"/>
              </a:rPr>
              <a:t>‘/’ root directory: </a:t>
            </a:r>
            <a:r>
              <a:rPr lang="en-US" altLang="zh-CN" sz="3360" dirty="0" err="1"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en-US" altLang="zh-CN" sz="3360" dirty="0">
                <a:latin typeface="等线" panose="02010600030101010101" pitchFamily="2" charset="-122"/>
                <a:ea typeface="等线" panose="02010600030101010101" pitchFamily="2" charset="-122"/>
              </a:rPr>
              <a:t> is 1</a:t>
            </a:r>
            <a:endParaRPr lang="zh-CN" altLang="en-US" sz="336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7438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360" dirty="0"/>
              <a:t>An Example: Find Blocks of “/programs/</a:t>
            </a:r>
            <a:r>
              <a:rPr lang="en-US" altLang="zh-CN" sz="3360" dirty="0" err="1"/>
              <a:t>pong.c</a:t>
            </a:r>
            <a:r>
              <a:rPr lang="en-US" altLang="zh-CN" sz="3360" dirty="0"/>
              <a:t>”</a:t>
            </a:r>
            <a:endParaRPr lang="zh-CN" altLang="en-US" sz="3360" dirty="0"/>
          </a:p>
        </p:txBody>
      </p:sp>
      <p:sp>
        <p:nvSpPr>
          <p:cNvPr id="35843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891540" indent="-34290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37160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92024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46888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301752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356616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411480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466344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42D1F0F0-4B09-2843-8E99-19132CBAFB08}" type="slidenum">
              <a:rPr lang="zh-CN" altLang="en-US" sz="1680" b="0">
                <a:latin typeface="Calibri" charset="0"/>
                <a:ea typeface="Adobe 楷体 Std R" charset="0"/>
                <a:cs typeface="Adobe 楷体 Std R" charset="0"/>
              </a:rPr>
              <a:pPr/>
              <a:t>27</a:t>
            </a:fld>
            <a:endParaRPr lang="en-US" altLang="zh-CN" sz="1680" b="0"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" y="1936750"/>
            <a:ext cx="9784080" cy="332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圆角矩形 4"/>
          <p:cNvSpPr>
            <a:spLocks noChangeArrowheads="1"/>
          </p:cNvSpPr>
          <p:nvPr/>
        </p:nvSpPr>
        <p:spPr bwMode="auto">
          <a:xfrm>
            <a:off x="1158240" y="2895600"/>
            <a:ext cx="457200" cy="3048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hangingPunct="0"/>
            <a:endParaRPr lang="zh-CN" altLang="en-US" sz="2160"/>
          </a:p>
        </p:txBody>
      </p:sp>
      <p:sp>
        <p:nvSpPr>
          <p:cNvPr id="35846" name="内容占位符 2"/>
          <p:cNvSpPr>
            <a:spLocks noGrp="1"/>
          </p:cNvSpPr>
          <p:nvPr>
            <p:ph idx="1"/>
          </p:nvPr>
        </p:nvSpPr>
        <p:spPr>
          <a:xfrm>
            <a:off x="1158240" y="5562600"/>
            <a:ext cx="9966960" cy="4572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3360">
                <a:latin typeface="等线" panose="02010600030101010101" pitchFamily="2" charset="-122"/>
                <a:ea typeface="等线" panose="02010600030101010101" pitchFamily="2" charset="-122"/>
              </a:rPr>
              <a:t>Find the first directory in ‘/’ by block number</a:t>
            </a:r>
            <a:endParaRPr lang="zh-CN" altLang="en-US" sz="336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5847" name="圆角矩形 8"/>
          <p:cNvSpPr>
            <a:spLocks noChangeArrowheads="1"/>
          </p:cNvSpPr>
          <p:nvPr/>
        </p:nvSpPr>
        <p:spPr bwMode="auto">
          <a:xfrm>
            <a:off x="6837046" y="2570164"/>
            <a:ext cx="457200" cy="3048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hangingPunct="0"/>
            <a:endParaRPr lang="zh-CN" altLang="en-US" sz="2160"/>
          </a:p>
        </p:txBody>
      </p:sp>
    </p:spTree>
    <p:extLst>
      <p:ext uri="{BB962C8B-B14F-4D97-AF65-F5344CB8AC3E}">
        <p14:creationId xmlns:p14="http://schemas.microsoft.com/office/powerpoint/2010/main" val="1890056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360" dirty="0"/>
              <a:t>An Example: Find Blocks of “/programs/</a:t>
            </a:r>
            <a:r>
              <a:rPr lang="en-US" altLang="zh-CN" sz="3360" dirty="0" err="1"/>
              <a:t>pong.c</a:t>
            </a:r>
            <a:r>
              <a:rPr lang="en-US" altLang="zh-CN" sz="3360" dirty="0"/>
              <a:t>”</a:t>
            </a:r>
            <a:endParaRPr lang="zh-CN" altLang="en-US" sz="3360" dirty="0"/>
          </a:p>
        </p:txBody>
      </p:sp>
      <p:sp>
        <p:nvSpPr>
          <p:cNvPr id="36867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891540" indent="-34290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37160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92024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46888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301752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356616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411480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466344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D810989B-7333-B142-A839-84FE41F86764}" type="slidenum">
              <a:rPr lang="zh-CN" altLang="en-US" sz="1680" b="0">
                <a:latin typeface="Calibri" charset="0"/>
                <a:ea typeface="Adobe 楷体 Std R" charset="0"/>
                <a:cs typeface="Adobe 楷体 Std R" charset="0"/>
              </a:rPr>
              <a:pPr/>
              <a:t>28</a:t>
            </a:fld>
            <a:endParaRPr lang="en-US" altLang="zh-CN" sz="1680" b="0"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" y="1936750"/>
            <a:ext cx="9784080" cy="332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内容占位符 2"/>
          <p:cNvSpPr>
            <a:spLocks noGrp="1"/>
          </p:cNvSpPr>
          <p:nvPr>
            <p:ph idx="1"/>
          </p:nvPr>
        </p:nvSpPr>
        <p:spPr>
          <a:xfrm>
            <a:off x="1158240" y="5562600"/>
            <a:ext cx="9966960" cy="4572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3360" dirty="0">
                <a:latin typeface="等线" panose="02010600030101010101" pitchFamily="2" charset="-122"/>
                <a:ea typeface="等线" panose="02010600030101010101" pitchFamily="2" charset="-122"/>
              </a:rPr>
              <a:t>Find ‘/programs’ by comparing name</a:t>
            </a:r>
            <a:endParaRPr lang="zh-CN" altLang="en-US" sz="336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6870" name="圆角矩形 6"/>
          <p:cNvSpPr>
            <a:spLocks noChangeArrowheads="1"/>
          </p:cNvSpPr>
          <p:nvPr/>
        </p:nvSpPr>
        <p:spPr bwMode="auto">
          <a:xfrm>
            <a:off x="6278880" y="3011488"/>
            <a:ext cx="1097280" cy="3048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hangingPunct="0"/>
            <a:endParaRPr lang="zh-CN" altLang="en-US" sz="2160"/>
          </a:p>
        </p:txBody>
      </p:sp>
    </p:spTree>
    <p:extLst>
      <p:ext uri="{BB962C8B-B14F-4D97-AF65-F5344CB8AC3E}">
        <p14:creationId xmlns:p14="http://schemas.microsoft.com/office/powerpoint/2010/main" val="603522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360" dirty="0"/>
              <a:t>An Example: Find Blocks of “/programs/</a:t>
            </a:r>
            <a:r>
              <a:rPr lang="en-US" altLang="zh-CN" sz="3360" dirty="0" err="1"/>
              <a:t>pong.c</a:t>
            </a:r>
            <a:r>
              <a:rPr lang="en-US" altLang="zh-CN" sz="3360" dirty="0"/>
              <a:t>”</a:t>
            </a:r>
            <a:endParaRPr lang="zh-CN" altLang="en-US" sz="3360" dirty="0"/>
          </a:p>
        </p:txBody>
      </p:sp>
      <p:sp>
        <p:nvSpPr>
          <p:cNvPr id="37891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891540" indent="-34290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37160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92024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46888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301752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356616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411480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466344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1865BB70-5E88-8B42-9E21-A01140D9C5EC}" type="slidenum">
              <a:rPr lang="zh-CN" altLang="en-US" sz="1680" b="0">
                <a:latin typeface="Calibri" charset="0"/>
                <a:ea typeface="Adobe 楷体 Std R" charset="0"/>
                <a:cs typeface="Adobe 楷体 Std R" charset="0"/>
              </a:rPr>
              <a:pPr/>
              <a:t>29</a:t>
            </a:fld>
            <a:endParaRPr lang="en-US" altLang="zh-CN" sz="1680" b="0"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" y="1936750"/>
            <a:ext cx="9784080" cy="332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圆角矩形 4"/>
          <p:cNvSpPr>
            <a:spLocks noChangeArrowheads="1"/>
          </p:cNvSpPr>
          <p:nvPr/>
        </p:nvSpPr>
        <p:spPr bwMode="auto">
          <a:xfrm>
            <a:off x="7376160" y="2992438"/>
            <a:ext cx="457200" cy="3048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hangingPunct="0"/>
            <a:endParaRPr lang="zh-CN" altLang="en-US" sz="2160"/>
          </a:p>
        </p:txBody>
      </p:sp>
      <p:sp>
        <p:nvSpPr>
          <p:cNvPr id="37894" name="内容占位符 2"/>
          <p:cNvSpPr>
            <a:spLocks noGrp="1"/>
          </p:cNvSpPr>
          <p:nvPr>
            <p:ph idx="1"/>
          </p:nvPr>
        </p:nvSpPr>
        <p:spPr>
          <a:xfrm>
            <a:off x="1158240" y="5562600"/>
            <a:ext cx="9966960" cy="4572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3360" dirty="0">
                <a:latin typeface="等线" panose="02010600030101010101" pitchFamily="2" charset="-122"/>
                <a:ea typeface="等线" panose="02010600030101010101" pitchFamily="2" charset="-122"/>
              </a:rPr>
              <a:t>Find ‘/programs’ </a:t>
            </a:r>
            <a:r>
              <a:rPr lang="en-US" altLang="zh-CN" sz="3360" dirty="0" err="1"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en-US" altLang="zh-CN" sz="3360" dirty="0">
                <a:latin typeface="等线" panose="02010600030101010101" pitchFamily="2" charset="-122"/>
                <a:ea typeface="等线" panose="02010600030101010101" pitchFamily="2" charset="-122"/>
              </a:rPr>
              <a:t> by its </a:t>
            </a:r>
            <a:r>
              <a:rPr lang="en-US" altLang="zh-CN" sz="3360" dirty="0" err="1"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en-US" altLang="zh-CN" sz="3360" dirty="0">
                <a:latin typeface="等线" panose="02010600030101010101" pitchFamily="2" charset="-122"/>
                <a:ea typeface="等线" panose="02010600030101010101" pitchFamily="2" charset="-122"/>
              </a:rPr>
              <a:t> number 7</a:t>
            </a:r>
            <a:endParaRPr lang="zh-CN" altLang="en-US" sz="336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7895" name="圆角矩形 8"/>
          <p:cNvSpPr>
            <a:spLocks noChangeArrowheads="1"/>
          </p:cNvSpPr>
          <p:nvPr/>
        </p:nvSpPr>
        <p:spPr bwMode="auto">
          <a:xfrm>
            <a:off x="3145156" y="4191000"/>
            <a:ext cx="457200" cy="3048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hangingPunct="0"/>
            <a:endParaRPr lang="zh-CN" altLang="en-US" sz="2160"/>
          </a:p>
        </p:txBody>
      </p:sp>
    </p:spTree>
    <p:extLst>
      <p:ext uri="{BB962C8B-B14F-4D97-AF65-F5344CB8AC3E}">
        <p14:creationId xmlns:p14="http://schemas.microsoft.com/office/powerpoint/2010/main" val="841140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File</a:t>
            </a:r>
            <a:endParaRPr lang="zh-CN" altLang="en-US" dirty="0"/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>
          <a:xfrm>
            <a:off x="1158240" y="1600201"/>
            <a:ext cx="9875520" cy="4756154"/>
          </a:xfrm>
        </p:spPr>
        <p:txBody>
          <a:bodyPr>
            <a:noAutofit/>
          </a:bodyPr>
          <a:lstStyle/>
          <a:p>
            <a:r>
              <a:rPr lang="en-US" altLang="zh-CN" sz="2640" dirty="0"/>
              <a:t>A file has two key properties</a:t>
            </a:r>
          </a:p>
          <a:p>
            <a:pPr lvl="1"/>
            <a:r>
              <a:rPr lang="en-US" altLang="zh-CN" sz="2160" dirty="0"/>
              <a:t>It is </a:t>
            </a:r>
            <a:r>
              <a:rPr lang="en-US" altLang="zh-CN" sz="2160" dirty="0">
                <a:solidFill>
                  <a:srgbClr val="0096FF"/>
                </a:solidFill>
              </a:rPr>
              <a:t>durable</a:t>
            </a:r>
            <a:r>
              <a:rPr lang="en-US" altLang="zh-CN" sz="2160" dirty="0"/>
              <a:t> &amp;  has a </a:t>
            </a:r>
            <a:r>
              <a:rPr lang="en-US" altLang="zh-CN" sz="2160" dirty="0">
                <a:solidFill>
                  <a:srgbClr val="0096FF"/>
                </a:solidFill>
              </a:rPr>
              <a:t>name</a:t>
            </a:r>
          </a:p>
          <a:p>
            <a:pPr lvl="1"/>
            <a:r>
              <a:rPr lang="en-US" altLang="zh-CN" sz="2160" dirty="0"/>
              <a:t>It is a high-level version of the memory abstraction</a:t>
            </a:r>
          </a:p>
          <a:p>
            <a:r>
              <a:rPr lang="en-US" altLang="zh-CN" sz="2400" dirty="0"/>
              <a:t>System layer implements files using modules from hardware layer</a:t>
            </a:r>
          </a:p>
          <a:p>
            <a:pPr lvl="1"/>
            <a:r>
              <a:rPr lang="en-US" altLang="zh-CN" sz="2160" u="sng" dirty="0"/>
              <a:t>Divide-and-conquer</a:t>
            </a:r>
            <a:r>
              <a:rPr lang="en-US" altLang="zh-CN" sz="2160" dirty="0"/>
              <a:t> strategy</a:t>
            </a:r>
          </a:p>
          <a:p>
            <a:pPr lvl="1"/>
            <a:r>
              <a:rPr lang="en-US" altLang="zh-CN" sz="2160" dirty="0"/>
              <a:t>Makes use of several hidden layers of machine-oriented names (addresses) to implement files</a:t>
            </a:r>
          </a:p>
          <a:p>
            <a:pPr lvl="1"/>
            <a:r>
              <a:rPr lang="en-US" altLang="zh-CN" sz="2160" dirty="0"/>
              <a:t>Maps </a:t>
            </a:r>
            <a:r>
              <a:rPr lang="en-US" altLang="zh-CN" sz="2160" dirty="0">
                <a:solidFill>
                  <a:srgbClr val="0096FF"/>
                </a:solidFill>
              </a:rPr>
              <a:t>user-friendly names </a:t>
            </a:r>
            <a:r>
              <a:rPr lang="en-US" altLang="zh-CN" sz="2160" dirty="0"/>
              <a:t>to these files</a:t>
            </a:r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891540" indent="-34290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37160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92024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46888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301752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356616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411480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466344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EA07DD86-4574-9541-9399-7D7443422F7E}" type="slidenum">
              <a:rPr lang="zh-CN" altLang="en-US" sz="1680" b="0">
                <a:latin typeface="Calibri" charset="0"/>
                <a:ea typeface="Adobe 楷体 Std R" charset="0"/>
                <a:cs typeface="Adobe 楷体 Std R" charset="0"/>
              </a:rPr>
              <a:pPr/>
              <a:t>3</a:t>
            </a:fld>
            <a:endParaRPr lang="en-US" altLang="zh-CN" sz="1680" b="0">
              <a:latin typeface="Calibri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014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360" dirty="0"/>
              <a:t>An Example: Find Blocks of “/programs/</a:t>
            </a:r>
            <a:r>
              <a:rPr lang="en-US" altLang="zh-CN" sz="3360" dirty="0" err="1"/>
              <a:t>pong.c</a:t>
            </a:r>
            <a:r>
              <a:rPr lang="en-US" altLang="zh-CN" sz="3360" dirty="0"/>
              <a:t>”</a:t>
            </a:r>
            <a:endParaRPr lang="zh-CN" altLang="en-US" sz="3360" dirty="0"/>
          </a:p>
        </p:txBody>
      </p:sp>
      <p:sp>
        <p:nvSpPr>
          <p:cNvPr id="38915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891540" indent="-34290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37160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92024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46888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301752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356616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411480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466344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1DDE52B2-C570-8C48-BE11-3BBC8206BC11}" type="slidenum">
              <a:rPr lang="zh-CN" altLang="en-US" sz="1680" b="0">
                <a:latin typeface="Calibri" charset="0"/>
                <a:ea typeface="Adobe 楷体 Std R" charset="0"/>
                <a:cs typeface="Adobe 楷体 Std R" charset="0"/>
              </a:rPr>
              <a:pPr/>
              <a:t>30</a:t>
            </a:fld>
            <a:endParaRPr lang="en-US" altLang="zh-CN" sz="1680" b="0"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389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" y="1936750"/>
            <a:ext cx="9784080" cy="332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圆角矩形 4"/>
          <p:cNvSpPr>
            <a:spLocks noChangeArrowheads="1"/>
          </p:cNvSpPr>
          <p:nvPr/>
        </p:nvSpPr>
        <p:spPr bwMode="auto">
          <a:xfrm>
            <a:off x="8290560" y="2566988"/>
            <a:ext cx="457200" cy="3048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hangingPunct="0"/>
            <a:endParaRPr lang="zh-CN" altLang="en-US" sz="2160"/>
          </a:p>
        </p:txBody>
      </p:sp>
      <p:sp>
        <p:nvSpPr>
          <p:cNvPr id="38918" name="内容占位符 2"/>
          <p:cNvSpPr>
            <a:spLocks noGrp="1"/>
          </p:cNvSpPr>
          <p:nvPr>
            <p:ph idx="1"/>
          </p:nvPr>
        </p:nvSpPr>
        <p:spPr>
          <a:xfrm>
            <a:off x="1158240" y="5562600"/>
            <a:ext cx="9966960" cy="4572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3360" dirty="0">
                <a:latin typeface="等线" panose="02010600030101010101" pitchFamily="2" charset="-122"/>
                <a:ea typeface="等线" panose="02010600030101010101" pitchFamily="2" charset="-122"/>
              </a:rPr>
              <a:t>Find the first file in ‘/programs/’</a:t>
            </a:r>
            <a:endParaRPr lang="zh-CN" altLang="en-US" sz="336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8919" name="圆角矩形 8"/>
          <p:cNvSpPr>
            <a:spLocks noChangeArrowheads="1"/>
          </p:cNvSpPr>
          <p:nvPr/>
        </p:nvSpPr>
        <p:spPr bwMode="auto">
          <a:xfrm>
            <a:off x="3145156" y="2895600"/>
            <a:ext cx="457200" cy="3048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hangingPunct="0"/>
            <a:endParaRPr lang="zh-CN" altLang="en-US" sz="2160"/>
          </a:p>
        </p:txBody>
      </p:sp>
    </p:spTree>
    <p:extLst>
      <p:ext uri="{BB962C8B-B14F-4D97-AF65-F5344CB8AC3E}">
        <p14:creationId xmlns:p14="http://schemas.microsoft.com/office/powerpoint/2010/main" val="166560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360" dirty="0"/>
              <a:t>An Example: Find Blocks of “/programs/</a:t>
            </a:r>
            <a:r>
              <a:rPr lang="en-US" altLang="zh-CN" sz="3360" dirty="0" err="1"/>
              <a:t>pong.c</a:t>
            </a:r>
            <a:r>
              <a:rPr lang="en-US" altLang="zh-CN" sz="3360" dirty="0"/>
              <a:t>”</a:t>
            </a:r>
            <a:endParaRPr lang="zh-CN" altLang="en-US" sz="3360" dirty="0"/>
          </a:p>
        </p:txBody>
      </p:sp>
      <p:sp>
        <p:nvSpPr>
          <p:cNvPr id="39939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891540" indent="-34290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37160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92024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46888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301752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356616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411480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466344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7CB8CBDD-E4DB-6548-A047-6A349EEA66F6}" type="slidenum">
              <a:rPr lang="zh-CN" altLang="en-US" sz="1680" b="0">
                <a:latin typeface="Calibri" charset="0"/>
                <a:ea typeface="Adobe 楷体 Std R" charset="0"/>
                <a:cs typeface="Adobe 楷体 Std R" charset="0"/>
              </a:rPr>
              <a:pPr/>
              <a:t>31</a:t>
            </a:fld>
            <a:endParaRPr lang="en-US" altLang="zh-CN" sz="1680" b="0"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399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" y="1936750"/>
            <a:ext cx="9784080" cy="332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内容占位符 2"/>
          <p:cNvSpPr>
            <a:spLocks noGrp="1"/>
          </p:cNvSpPr>
          <p:nvPr>
            <p:ph idx="1"/>
          </p:nvPr>
        </p:nvSpPr>
        <p:spPr>
          <a:xfrm>
            <a:off x="1158240" y="5562600"/>
            <a:ext cx="9966960" cy="4572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3360" dirty="0">
                <a:latin typeface="等线" panose="02010600030101010101" pitchFamily="2" charset="-122"/>
                <a:ea typeface="等线" panose="02010600030101010101" pitchFamily="2" charset="-122"/>
              </a:rPr>
              <a:t>Find ‘/programs/</a:t>
            </a:r>
            <a:r>
              <a:rPr lang="en-US" altLang="zh-CN" sz="3360" dirty="0" err="1">
                <a:latin typeface="等线" panose="02010600030101010101" pitchFamily="2" charset="-122"/>
                <a:ea typeface="等线" panose="02010600030101010101" pitchFamily="2" charset="-122"/>
              </a:rPr>
              <a:t>pong.c</a:t>
            </a:r>
            <a:r>
              <a:rPr lang="en-US" altLang="zh-CN" sz="3360" dirty="0">
                <a:latin typeface="等线" panose="02010600030101010101" pitchFamily="2" charset="-122"/>
                <a:ea typeface="等线" panose="02010600030101010101" pitchFamily="2" charset="-122"/>
              </a:rPr>
              <a:t>’ by comparing its name</a:t>
            </a:r>
            <a:endParaRPr lang="zh-CN" altLang="en-US" sz="336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9942" name="圆角矩形 8"/>
          <p:cNvSpPr>
            <a:spLocks noChangeArrowheads="1"/>
          </p:cNvSpPr>
          <p:nvPr/>
        </p:nvSpPr>
        <p:spPr bwMode="auto">
          <a:xfrm>
            <a:off x="7900036" y="3011488"/>
            <a:ext cx="914400" cy="3048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hangingPunct="0"/>
            <a:endParaRPr lang="zh-CN" altLang="en-US" sz="2160"/>
          </a:p>
        </p:txBody>
      </p:sp>
    </p:spTree>
    <p:extLst>
      <p:ext uri="{BB962C8B-B14F-4D97-AF65-F5344CB8AC3E}">
        <p14:creationId xmlns:p14="http://schemas.microsoft.com/office/powerpoint/2010/main" val="1212123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360" dirty="0"/>
              <a:t>An Example: Find Blocks of “/programs/</a:t>
            </a:r>
            <a:r>
              <a:rPr lang="en-US" altLang="zh-CN" sz="3360" dirty="0" err="1"/>
              <a:t>pong.c</a:t>
            </a:r>
            <a:r>
              <a:rPr lang="en-US" altLang="zh-CN" sz="3360" dirty="0"/>
              <a:t>”</a:t>
            </a:r>
            <a:endParaRPr lang="zh-CN" altLang="en-US" sz="3360" dirty="0"/>
          </a:p>
        </p:txBody>
      </p:sp>
      <p:sp>
        <p:nvSpPr>
          <p:cNvPr id="40963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891540" indent="-34290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37160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92024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46888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301752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356616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411480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466344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BDFD7301-B3AE-6249-9999-23E65DFB8733}" type="slidenum">
              <a:rPr lang="zh-CN" altLang="en-US" sz="1680" b="0">
                <a:latin typeface="Calibri" charset="0"/>
                <a:ea typeface="Adobe 楷体 Std R" charset="0"/>
                <a:cs typeface="Adobe 楷体 Std R" charset="0"/>
              </a:rPr>
              <a:pPr/>
              <a:t>32</a:t>
            </a:fld>
            <a:endParaRPr lang="en-US" altLang="zh-CN" sz="1680" b="0"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409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" y="1936750"/>
            <a:ext cx="9784080" cy="332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内容占位符 2"/>
          <p:cNvSpPr>
            <a:spLocks noGrp="1"/>
          </p:cNvSpPr>
          <p:nvPr>
            <p:ph idx="1"/>
          </p:nvPr>
        </p:nvSpPr>
        <p:spPr>
          <a:xfrm>
            <a:off x="1158240" y="5562599"/>
            <a:ext cx="9966960" cy="7699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Find </a:t>
            </a:r>
            <a:r>
              <a:rPr lang="en-US" altLang="zh-CN" sz="2400" dirty="0" err="1"/>
              <a:t>inode</a:t>
            </a:r>
            <a:r>
              <a:rPr lang="en-US" altLang="zh-CN" sz="2400" dirty="0"/>
              <a:t> of ‘/programs/</a:t>
            </a:r>
            <a:r>
              <a:rPr lang="en-US" altLang="zh-CN" sz="2400" dirty="0" err="1"/>
              <a:t>pong.c</a:t>
            </a:r>
            <a:r>
              <a:rPr lang="en-US" altLang="zh-CN" sz="2400" dirty="0"/>
              <a:t>’ by the </a:t>
            </a:r>
            <a:r>
              <a:rPr lang="en-US" altLang="zh-CN" sz="2400" dirty="0" err="1"/>
              <a:t>inode</a:t>
            </a:r>
            <a:r>
              <a:rPr lang="en-US" altLang="zh-CN" sz="2400" dirty="0"/>
              <a:t> number 9</a:t>
            </a:r>
            <a:endParaRPr lang="zh-CN" altLang="en-US" sz="2400" dirty="0"/>
          </a:p>
        </p:txBody>
      </p:sp>
      <p:sp>
        <p:nvSpPr>
          <p:cNvPr id="40966" name="圆角矩形 8"/>
          <p:cNvSpPr>
            <a:spLocks noChangeArrowheads="1"/>
          </p:cNvSpPr>
          <p:nvPr/>
        </p:nvSpPr>
        <p:spPr bwMode="auto">
          <a:xfrm>
            <a:off x="8814436" y="3011488"/>
            <a:ext cx="457200" cy="3048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hangingPunct="0"/>
            <a:endParaRPr lang="zh-CN" altLang="en-US" sz="2160"/>
          </a:p>
        </p:txBody>
      </p:sp>
      <p:sp>
        <p:nvSpPr>
          <p:cNvPr id="40967" name="圆角矩形 6"/>
          <p:cNvSpPr>
            <a:spLocks noChangeArrowheads="1"/>
          </p:cNvSpPr>
          <p:nvPr/>
        </p:nvSpPr>
        <p:spPr bwMode="auto">
          <a:xfrm>
            <a:off x="3848100" y="4191000"/>
            <a:ext cx="365760" cy="3048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hangingPunct="0"/>
            <a:endParaRPr lang="zh-CN" altLang="en-US" sz="2160"/>
          </a:p>
        </p:txBody>
      </p:sp>
    </p:spTree>
    <p:extLst>
      <p:ext uri="{BB962C8B-B14F-4D97-AF65-F5344CB8AC3E}">
        <p14:creationId xmlns:p14="http://schemas.microsoft.com/office/powerpoint/2010/main" val="1122595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360" dirty="0"/>
              <a:t>An Example: Find Blocks of “/programs/</a:t>
            </a:r>
            <a:r>
              <a:rPr lang="en-US" altLang="zh-CN" sz="3360" dirty="0" err="1"/>
              <a:t>pong.c</a:t>
            </a:r>
            <a:r>
              <a:rPr lang="en-US" altLang="zh-CN" sz="3360" dirty="0"/>
              <a:t>”</a:t>
            </a:r>
            <a:endParaRPr lang="zh-CN" altLang="en-US" sz="3360" dirty="0"/>
          </a:p>
        </p:txBody>
      </p:sp>
      <p:sp>
        <p:nvSpPr>
          <p:cNvPr id="41987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891540" indent="-34290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37160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92024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46888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301752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356616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411480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466344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326B62FE-A102-AA44-8ED7-C6F8562B232D}" type="slidenum">
              <a:rPr lang="zh-CN" altLang="en-US" sz="1680" b="0">
                <a:latin typeface="Calibri" charset="0"/>
                <a:ea typeface="Adobe 楷体 Std R" charset="0"/>
                <a:cs typeface="Adobe 楷体 Std R" charset="0"/>
              </a:rPr>
              <a:pPr/>
              <a:t>33</a:t>
            </a:fld>
            <a:endParaRPr lang="en-US" altLang="zh-CN" sz="1680" b="0"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" y="1936750"/>
            <a:ext cx="9784080" cy="332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内容占位符 2"/>
          <p:cNvSpPr>
            <a:spLocks noGrp="1"/>
          </p:cNvSpPr>
          <p:nvPr>
            <p:ph idx="1"/>
          </p:nvPr>
        </p:nvSpPr>
        <p:spPr>
          <a:xfrm>
            <a:off x="1158240" y="5562600"/>
            <a:ext cx="9966960" cy="1063555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Find block number of ‘/programs/</a:t>
            </a:r>
            <a:r>
              <a:rPr lang="en-US" altLang="zh-CN" sz="2400" dirty="0" err="1"/>
              <a:t>pong.c</a:t>
            </a:r>
            <a:r>
              <a:rPr lang="en-US" altLang="zh-CN" sz="2400" dirty="0"/>
              <a:t>’</a:t>
            </a:r>
            <a:endParaRPr lang="zh-CN" altLang="en-US" sz="2400" dirty="0"/>
          </a:p>
        </p:txBody>
      </p:sp>
      <p:sp>
        <p:nvSpPr>
          <p:cNvPr id="41990" name="圆角矩形 6"/>
          <p:cNvSpPr>
            <a:spLocks noChangeArrowheads="1"/>
          </p:cNvSpPr>
          <p:nvPr/>
        </p:nvSpPr>
        <p:spPr bwMode="auto">
          <a:xfrm>
            <a:off x="3848100" y="2879725"/>
            <a:ext cx="365760" cy="798514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hangingPunct="0"/>
            <a:endParaRPr lang="zh-CN" altLang="en-US" sz="2160"/>
          </a:p>
        </p:txBody>
      </p:sp>
    </p:spTree>
    <p:extLst>
      <p:ext uri="{BB962C8B-B14F-4D97-AF65-F5344CB8AC3E}">
        <p14:creationId xmlns:p14="http://schemas.microsoft.com/office/powerpoint/2010/main" val="1821452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360" dirty="0"/>
              <a:t>An Example: Find Blocks of “/programs/</a:t>
            </a:r>
            <a:r>
              <a:rPr lang="en-US" altLang="zh-CN" sz="3360" dirty="0" err="1"/>
              <a:t>pong.c</a:t>
            </a:r>
            <a:r>
              <a:rPr lang="en-US" altLang="zh-CN" sz="3360" dirty="0"/>
              <a:t>”</a:t>
            </a:r>
            <a:endParaRPr lang="zh-CN" altLang="en-US" sz="3360" dirty="0"/>
          </a:p>
        </p:txBody>
      </p:sp>
      <p:sp>
        <p:nvSpPr>
          <p:cNvPr id="43011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891540" indent="-34290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37160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92024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46888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301752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356616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411480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466344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0A0D5308-A692-2742-AA13-308D44D3DC04}" type="slidenum">
              <a:rPr lang="zh-CN" altLang="en-US" sz="1680" b="0">
                <a:latin typeface="Calibri" charset="0"/>
                <a:ea typeface="Adobe 楷体 Std R" charset="0"/>
                <a:cs typeface="Adobe 楷体 Std R" charset="0"/>
              </a:rPr>
              <a:pPr/>
              <a:t>34</a:t>
            </a:fld>
            <a:endParaRPr lang="en-US" altLang="zh-CN" sz="1680" b="0"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" y="1936750"/>
            <a:ext cx="9784080" cy="332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内容占位符 2"/>
          <p:cNvSpPr>
            <a:spLocks noGrp="1"/>
          </p:cNvSpPr>
          <p:nvPr>
            <p:ph idx="1"/>
          </p:nvPr>
        </p:nvSpPr>
        <p:spPr>
          <a:xfrm>
            <a:off x="1158240" y="5562600"/>
            <a:ext cx="9966960" cy="977146"/>
          </a:xfrm>
        </p:spPr>
        <p:txBody>
          <a:bodyPr>
            <a:normAutofit lnSpcReduction="10000"/>
          </a:bodyPr>
          <a:lstStyle/>
          <a:p>
            <a:r>
              <a:rPr lang="en-US" altLang="zh-CN" sz="3360"/>
              <a:t>Find data of block 61 by its block number</a:t>
            </a:r>
          </a:p>
          <a:p>
            <a:pPr lvl="1"/>
            <a:r>
              <a:rPr lang="en-US" altLang="zh-CN" sz="2880"/>
              <a:t>And data of block 44 &amp; 15</a:t>
            </a:r>
            <a:endParaRPr lang="zh-CN" altLang="en-US" sz="2880"/>
          </a:p>
        </p:txBody>
      </p:sp>
      <p:sp>
        <p:nvSpPr>
          <p:cNvPr id="43014" name="圆角矩形 6"/>
          <p:cNvSpPr>
            <a:spLocks noChangeArrowheads="1"/>
          </p:cNvSpPr>
          <p:nvPr/>
        </p:nvSpPr>
        <p:spPr bwMode="auto">
          <a:xfrm>
            <a:off x="3848100" y="2879727"/>
            <a:ext cx="365760" cy="320675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hangingPunct="0"/>
            <a:endParaRPr lang="zh-CN" altLang="en-US" sz="2160"/>
          </a:p>
        </p:txBody>
      </p:sp>
      <p:sp>
        <p:nvSpPr>
          <p:cNvPr id="43015" name="圆角矩形 8"/>
          <p:cNvSpPr>
            <a:spLocks noChangeArrowheads="1"/>
          </p:cNvSpPr>
          <p:nvPr/>
        </p:nvSpPr>
        <p:spPr bwMode="auto">
          <a:xfrm>
            <a:off x="10094596" y="2579691"/>
            <a:ext cx="365760" cy="320675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hangingPunct="0"/>
            <a:endParaRPr lang="zh-CN" altLang="en-US" sz="2160"/>
          </a:p>
        </p:txBody>
      </p:sp>
      <p:sp>
        <p:nvSpPr>
          <p:cNvPr id="43016" name="圆角矩形 9"/>
          <p:cNvSpPr>
            <a:spLocks noChangeArrowheads="1"/>
          </p:cNvSpPr>
          <p:nvPr/>
        </p:nvSpPr>
        <p:spPr bwMode="auto">
          <a:xfrm>
            <a:off x="9749794" y="3040063"/>
            <a:ext cx="1101090" cy="922337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hangingPunct="0"/>
            <a:endParaRPr lang="zh-CN" altLang="en-US" sz="2160"/>
          </a:p>
        </p:txBody>
      </p:sp>
    </p:spTree>
    <p:extLst>
      <p:ext uri="{BB962C8B-B14F-4D97-AF65-F5344CB8AC3E}">
        <p14:creationId xmlns:p14="http://schemas.microsoft.com/office/powerpoint/2010/main" val="770073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360" dirty="0">
                <a:latin typeface="等线" panose="02010600030101010101" pitchFamily="2" charset="-122"/>
                <a:ea typeface="等线" panose="02010600030101010101" pitchFamily="2" charset="-122"/>
              </a:rPr>
              <a:t>L7: Symbolic Link</a:t>
            </a:r>
            <a:br>
              <a:rPr lang="en-US" altLang="zh-CN" sz="3360" dirty="0"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en-US" altLang="zh-CN" sz="3360" dirty="0">
                <a:latin typeface="等线" panose="02010600030101010101" pitchFamily="2" charset="-122"/>
                <a:ea typeface="等线" panose="02010600030101010101" pitchFamily="2" charset="-122"/>
              </a:rPr>
              <a:t>Layer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1158240" y="1600201"/>
            <a:ext cx="10035926" cy="5025954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MOUNT</a:t>
            </a:r>
          </a:p>
          <a:p>
            <a:pPr lvl="1"/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Record the device and the </a:t>
            </a:r>
            <a:r>
              <a:rPr lang="en-US" altLang="zh-CN" sz="2160" dirty="0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root </a:t>
            </a:r>
            <a:r>
              <a:rPr lang="en-US" altLang="zh-CN" sz="2160" dirty="0" err="1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en-US" altLang="zh-CN" sz="2160" dirty="0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number of the file system in memory</a:t>
            </a:r>
          </a:p>
          <a:p>
            <a:pPr lvl="1"/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Record in the in-memory version of the </a:t>
            </a:r>
            <a:r>
              <a:rPr lang="en-US" altLang="zh-CN" sz="2160" dirty="0" err="1"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 for “</a:t>
            </a:r>
            <a:r>
              <a:rPr lang="en-US" altLang="zh-CN" sz="2160" dirty="0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en-US" altLang="zh-CN" sz="2160" dirty="0" err="1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dev</a:t>
            </a:r>
            <a:r>
              <a:rPr lang="en-US" altLang="zh-CN" sz="2160" dirty="0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/fd1</a:t>
            </a:r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” its </a:t>
            </a:r>
            <a:r>
              <a:rPr lang="en-US" altLang="zh-CN" sz="2160" dirty="0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parent’s </a:t>
            </a:r>
            <a:r>
              <a:rPr lang="en-US" altLang="zh-CN" sz="2160" dirty="0" err="1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endParaRPr lang="en-US" altLang="zh-CN" sz="2160" dirty="0">
              <a:solidFill>
                <a:srgbClr val="0096FF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en-US" altLang="zh-CN" sz="2160" b="1" dirty="0">
                <a:latin typeface="等线" panose="02010600030101010101" pitchFamily="2" charset="-122"/>
                <a:ea typeface="等线" panose="02010600030101010101" pitchFamily="2" charset="-122"/>
              </a:rPr>
              <a:t>UNMOUNT</a:t>
            </a:r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 undoes the mount</a:t>
            </a:r>
          </a:p>
          <a:p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Change to the file name layer</a:t>
            </a:r>
          </a:p>
          <a:p>
            <a:pPr lvl="1"/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If </a:t>
            </a:r>
            <a:r>
              <a:rPr lang="en-US" altLang="zh-CN" sz="2160" b="1" dirty="0">
                <a:latin typeface="等线" panose="02010600030101010101" pitchFamily="2" charset="-122"/>
                <a:ea typeface="等线" panose="02010600030101010101" pitchFamily="2" charset="-122"/>
              </a:rPr>
              <a:t>LOOKUP</a:t>
            </a:r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 runs into an </a:t>
            </a:r>
            <a:r>
              <a:rPr lang="en-US" altLang="zh-CN" sz="2160" dirty="0" err="1"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 on which a file system is mount, it uses the </a:t>
            </a:r>
            <a:r>
              <a:rPr lang="en-US" altLang="zh-CN" sz="2160" dirty="0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root </a:t>
            </a:r>
            <a:r>
              <a:rPr lang="en-US" altLang="zh-CN" sz="2160" dirty="0" err="1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r>
              <a:rPr lang="en-US" altLang="zh-CN" sz="2160" dirty="0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of that file system for the lookup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891540" indent="-34290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37160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92024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46888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301752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356616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411480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466344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FBDF96DB-F56D-2048-B922-4153394FAA32}" type="slidenum">
              <a:rPr lang="zh-CN" altLang="en-US" sz="1680" b="0">
                <a:latin typeface="等线" panose="02010600030101010101" pitchFamily="2" charset="-122"/>
                <a:ea typeface="等线" panose="02010600030101010101" pitchFamily="2" charset="-122"/>
                <a:cs typeface="Adobe 楷体 Std R" charset="0"/>
              </a:rPr>
              <a:pPr/>
              <a:t>35</a:t>
            </a:fld>
            <a:endParaRPr lang="en-US" altLang="zh-CN" sz="1680" b="0">
              <a:latin typeface="等线" panose="02010600030101010101" pitchFamily="2" charset="-122"/>
              <a:ea typeface="等线" panose="02010600030101010101" pitchFamily="2" charset="-122"/>
              <a:cs typeface="Adobe 楷体 Std R" charset="0"/>
            </a:endParaRPr>
          </a:p>
        </p:txBody>
      </p:sp>
      <p:sp>
        <p:nvSpPr>
          <p:cNvPr id="44042" name="TextBox 8"/>
          <p:cNvSpPr txBox="1">
            <a:spLocks noChangeArrowheads="1"/>
          </p:cNvSpPr>
          <p:nvPr/>
        </p:nvSpPr>
        <p:spPr bwMode="auto">
          <a:xfrm>
            <a:off x="4836320" y="17226"/>
            <a:ext cx="1798618" cy="38779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Symbolic link</a:t>
            </a:r>
            <a:endParaRPr lang="zh-CN" altLang="en-US" sz="1920" b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9570720" y="457201"/>
            <a:ext cx="91440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Block num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8473440" y="457201"/>
            <a:ext cx="1106806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File</a:t>
            </a:r>
          </a:p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(inode)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7559040" y="457202"/>
            <a:ext cx="91440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Inode num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6635120" y="457201"/>
            <a:ext cx="929848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File</a:t>
            </a:r>
          </a:p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name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TextBox 8"/>
          <p:cNvSpPr txBox="1">
            <a:spLocks noChangeArrowheads="1"/>
          </p:cNvSpPr>
          <p:nvPr/>
        </p:nvSpPr>
        <p:spPr bwMode="auto">
          <a:xfrm>
            <a:off x="4836320" y="387115"/>
            <a:ext cx="1798618" cy="38779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Absolute path</a:t>
            </a:r>
            <a:endParaRPr lang="zh-CN" altLang="en-US" sz="1920" b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8" name="TextBox 8"/>
          <p:cNvSpPr txBox="1">
            <a:spLocks noChangeArrowheads="1"/>
          </p:cNvSpPr>
          <p:nvPr/>
        </p:nvSpPr>
        <p:spPr bwMode="auto">
          <a:xfrm>
            <a:off x="4836320" y="755563"/>
            <a:ext cx="1798618" cy="38779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Path name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TextBox 6"/>
          <p:cNvSpPr txBox="1">
            <a:spLocks noChangeArrowheads="1"/>
          </p:cNvSpPr>
          <p:nvPr/>
        </p:nvSpPr>
        <p:spPr bwMode="auto">
          <a:xfrm>
            <a:off x="10485120" y="457203"/>
            <a:ext cx="82296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defRPr b="0">
                <a:latin typeface="Calibri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Disk</a:t>
            </a:r>
          </a:p>
          <a:p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Block</a:t>
            </a:r>
            <a:endParaRPr lang="zh-CN" altLang="en-US" sz="192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0336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360" dirty="0">
                <a:latin typeface="等线" panose="02010600030101010101" pitchFamily="2" charset="-122"/>
                <a:ea typeface="等线" panose="02010600030101010101" pitchFamily="2" charset="-122"/>
              </a:rPr>
              <a:t>L7: Symbolic Link </a:t>
            </a:r>
            <a:br>
              <a:rPr lang="en-US" altLang="zh-CN" sz="3360" dirty="0"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en-US" altLang="zh-CN" sz="3360" dirty="0">
                <a:latin typeface="等线" panose="02010600030101010101" pitchFamily="2" charset="-122"/>
                <a:ea typeface="等线" panose="02010600030101010101" pitchFamily="2" charset="-122"/>
              </a:rPr>
              <a:t>Layer</a:t>
            </a:r>
            <a:endParaRPr lang="zh-CN" altLang="en-US" sz="336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7891" name="内容占位符 2"/>
          <p:cNvSpPr>
            <a:spLocks noGrp="1"/>
          </p:cNvSpPr>
          <p:nvPr>
            <p:ph idx="1"/>
          </p:nvPr>
        </p:nvSpPr>
        <p:spPr>
          <a:xfrm>
            <a:off x="1158240" y="1600202"/>
            <a:ext cx="9875520" cy="4939544"/>
          </a:xfrm>
        </p:spPr>
        <p:txBody>
          <a:bodyPr>
            <a:noAutofit/>
          </a:bodyPr>
          <a:lstStyle/>
          <a:p>
            <a:r>
              <a:rPr lang="en-US" altLang="zh-CN" sz="2400" dirty="0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Name files on other disks</a:t>
            </a:r>
          </a:p>
          <a:p>
            <a:pPr lvl="1"/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Inode is different on other disks</a:t>
            </a:r>
          </a:p>
          <a:p>
            <a:pPr lvl="1"/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Supports to attach new disks to the name space</a:t>
            </a:r>
          </a:p>
          <a:p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Two options</a:t>
            </a:r>
          </a:p>
          <a:p>
            <a:pPr lvl="1"/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Make inodes unique across all disks</a:t>
            </a:r>
          </a:p>
          <a:p>
            <a:pPr lvl="1"/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Create synonyms for the files on the other disks</a:t>
            </a:r>
          </a:p>
          <a:p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Soft link (symbolic link)</a:t>
            </a:r>
          </a:p>
          <a:p>
            <a:pPr lvl="1"/>
            <a:r>
              <a:rPr lang="en-US" altLang="zh-CN" sz="2160" b="1" dirty="0">
                <a:latin typeface="等线" panose="02010600030101010101" pitchFamily="2" charset="-122"/>
                <a:ea typeface="等线" panose="02010600030101010101" pitchFamily="2" charset="-122"/>
              </a:rPr>
              <a:t>SYMLINK</a:t>
            </a:r>
          </a:p>
          <a:p>
            <a:pPr lvl="1"/>
            <a:r>
              <a:rPr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Add another type of </a:t>
            </a:r>
            <a:r>
              <a:rPr lang="en-US" altLang="zh-CN" sz="2160" dirty="0" err="1">
                <a:latin typeface="等线" panose="02010600030101010101" pitchFamily="2" charset="-122"/>
                <a:ea typeface="等线" panose="02010600030101010101" pitchFamily="2" charset="-122"/>
              </a:rPr>
              <a:t>inode</a:t>
            </a:r>
            <a:endParaRPr lang="en-US" altLang="zh-CN" sz="216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891540" indent="-34290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37160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92024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46888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301752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356616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411480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466344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F7DAD453-D0D0-EB42-9687-FCFF493116A2}" type="slidenum">
              <a:rPr lang="zh-CN" altLang="en-US" sz="1680" b="0">
                <a:latin typeface="等线" panose="02010600030101010101" pitchFamily="2" charset="-122"/>
                <a:ea typeface="等线" panose="02010600030101010101" pitchFamily="2" charset="-122"/>
                <a:cs typeface="Adobe 楷体 Std R" charset="0"/>
              </a:rPr>
              <a:pPr/>
              <a:t>36</a:t>
            </a:fld>
            <a:endParaRPr lang="en-US" altLang="zh-CN" sz="1680" b="0">
              <a:latin typeface="等线" panose="02010600030101010101" pitchFamily="2" charset="-122"/>
              <a:ea typeface="等线" panose="02010600030101010101" pitchFamily="2" charset="-122"/>
              <a:cs typeface="Adobe 楷体 Std R" charset="0"/>
            </a:endParaRPr>
          </a:p>
        </p:txBody>
      </p:sp>
      <p:sp>
        <p:nvSpPr>
          <p:cNvPr id="13" name="十字形 49"/>
          <p:cNvSpPr/>
          <p:nvPr/>
        </p:nvSpPr>
        <p:spPr bwMode="auto">
          <a:xfrm rot="18900000">
            <a:off x="6329794" y="3697082"/>
            <a:ext cx="411480" cy="342900"/>
          </a:xfrm>
          <a:prstGeom prst="plus">
            <a:avLst>
              <a:gd name="adj" fmla="val 43391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endParaRPr lang="zh-CN" altLang="en-US" sz="216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DengXian" charset="0"/>
            </a:endParaRPr>
          </a:p>
        </p:txBody>
      </p: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4840496" y="17226"/>
            <a:ext cx="1798618" cy="38779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Symbolic link</a:t>
            </a:r>
            <a:endParaRPr lang="zh-CN" altLang="en-US" sz="1920" b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9570720" y="457201"/>
            <a:ext cx="91440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Block num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8473440" y="457201"/>
            <a:ext cx="1106806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File</a:t>
            </a:r>
          </a:p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(inode)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7559040" y="457202"/>
            <a:ext cx="91440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Inode num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8" name="TextBox 8"/>
          <p:cNvSpPr txBox="1">
            <a:spLocks noChangeArrowheads="1"/>
          </p:cNvSpPr>
          <p:nvPr/>
        </p:nvSpPr>
        <p:spPr bwMode="auto">
          <a:xfrm>
            <a:off x="6635120" y="457201"/>
            <a:ext cx="929848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File</a:t>
            </a:r>
          </a:p>
          <a:p>
            <a:pPr eaLnBrk="1" hangingPunct="1"/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</a:rPr>
              <a:t>name</a:t>
            </a:r>
            <a:endParaRPr lang="zh-CN" altLang="en-US" sz="1920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4840496" y="387115"/>
            <a:ext cx="1798618" cy="38779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Absolute path</a:t>
            </a:r>
            <a:endParaRPr lang="zh-CN" altLang="en-US" sz="1920" b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840496" y="755563"/>
            <a:ext cx="1798618" cy="38779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Path name</a:t>
            </a:r>
            <a:endParaRPr lang="zh-CN" altLang="en-US" sz="1920" b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TextBox 6"/>
          <p:cNvSpPr txBox="1">
            <a:spLocks noChangeArrowheads="1"/>
          </p:cNvSpPr>
          <p:nvPr/>
        </p:nvSpPr>
        <p:spPr bwMode="auto">
          <a:xfrm>
            <a:off x="10485120" y="457203"/>
            <a:ext cx="82296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defRPr b="0">
                <a:latin typeface="Calibri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Disk</a:t>
            </a:r>
          </a:p>
          <a:p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Block</a:t>
            </a:r>
            <a:endParaRPr lang="zh-CN" altLang="en-US" sz="192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574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E4BFC7-4FEB-D140-9214-4FEC38A38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B4A0B0-CECF-9F45-B659-308E4C6B2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/>
              <a:t>设计一个</a:t>
            </a:r>
            <a:r>
              <a:rPr kumimoji="1" lang="en-US" altLang="zh-CN" b="1" dirty="0"/>
              <a:t>7</a:t>
            </a:r>
            <a:r>
              <a:rPr kumimoji="1" lang="zh-CN" altLang="en-US" b="1" dirty="0"/>
              <a:t>层文件系统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底层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设备，提供一个虚拟的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设备接口，</a:t>
            </a:r>
            <a:r>
              <a:rPr kumimoji="1" lang="en-US" altLang="zh-CN" dirty="0" err="1"/>
              <a:t>Blocksize</a:t>
            </a:r>
            <a:r>
              <a:rPr kumimoji="1" lang="en-US" altLang="zh-CN" dirty="0"/>
              <a:t>=4KB</a:t>
            </a:r>
          </a:p>
          <a:p>
            <a:pPr lvl="2"/>
            <a:r>
              <a:rPr kumimoji="1" lang="zh-CN" altLang="en-US" dirty="0"/>
              <a:t>简单的实现是通过创建</a:t>
            </a:r>
            <a:r>
              <a:rPr kumimoji="1" lang="en-US" altLang="zh-CN" dirty="0"/>
              <a:t>4KB</a:t>
            </a:r>
            <a:r>
              <a:rPr kumimoji="1" lang="zh-CN" altLang="en-US" dirty="0"/>
              <a:t>的文件进行模拟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支持文件的创建、删除、</a:t>
            </a:r>
            <a:r>
              <a:rPr kumimoji="1" lang="en-US" altLang="zh-CN" dirty="0"/>
              <a:t>Rename</a:t>
            </a:r>
            <a:r>
              <a:rPr kumimoji="1" lang="zh-CN" altLang="en-US" dirty="0"/>
              <a:t>、查找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同学可视情况限制文件大小（不小于</a:t>
            </a:r>
            <a:r>
              <a:rPr kumimoji="1" lang="en-US" altLang="zh-CN" dirty="0"/>
              <a:t>4MB</a:t>
            </a:r>
            <a:r>
              <a:rPr kumimoji="1" lang="zh-CN" altLang="en-US" dirty="0"/>
              <a:t>），简化问题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支持绝对路径、相对路径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支持</a:t>
            </a:r>
            <a:r>
              <a:rPr kumimoji="1" lang="en-US" altLang="zh-CN" dirty="0"/>
              <a:t>soft</a:t>
            </a:r>
            <a:r>
              <a:rPr kumimoji="1" lang="zh-CN" altLang="en-US" dirty="0"/>
              <a:t>、</a:t>
            </a:r>
            <a:r>
              <a:rPr kumimoji="1" lang="en-US" altLang="zh-CN" dirty="0"/>
              <a:t>hard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link</a:t>
            </a:r>
          </a:p>
          <a:p>
            <a:pPr lvl="1"/>
            <a:r>
              <a:rPr kumimoji="1" lang="en-US" altLang="zh-CN" dirty="0" err="1"/>
              <a:t>Inode</a:t>
            </a:r>
            <a:r>
              <a:rPr kumimoji="1" lang="zh-CN" altLang="en-US" dirty="0"/>
              <a:t>：采用</a:t>
            </a:r>
            <a:r>
              <a:rPr kumimoji="1" lang="en-US" altLang="zh-CN" dirty="0"/>
              <a:t>direct</a:t>
            </a:r>
            <a:r>
              <a:rPr kumimoji="1" lang="zh-CN" altLang="en-US" dirty="0"/>
              <a:t>、</a:t>
            </a:r>
            <a:r>
              <a:rPr kumimoji="1" lang="en-US" altLang="zh-CN" dirty="0"/>
              <a:t>indirect</a:t>
            </a:r>
            <a:r>
              <a:rPr kumimoji="1" lang="zh-CN" altLang="en-US" dirty="0"/>
              <a:t>指针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文件名：采用固定长度文件名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提交时间：</a:t>
            </a:r>
            <a:r>
              <a:rPr kumimoji="1" lang="en-US" altLang="zh-CN" dirty="0"/>
              <a:t>7</a:t>
            </a:r>
            <a:r>
              <a:rPr kumimoji="1" lang="zh-CN" altLang="en-US" dirty="0"/>
              <a:t>周结束之前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10637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D33636-7CAC-4F6D-B870-F211410C4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06478"/>
            <a:ext cx="10515600" cy="1325563"/>
          </a:xfrm>
        </p:spPr>
        <p:txBody>
          <a:bodyPr/>
          <a:lstStyle/>
          <a:p>
            <a:r>
              <a:rPr lang="en-US" altLang="zh-CN" dirty="0"/>
              <a:t>FUSE JC_FS Implementation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C663B9-862C-4AEB-B831-4DA67BD5B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95209" y="-108462"/>
            <a:ext cx="5971253" cy="796167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DC0C8EC-CB8E-480B-AC88-8C7DDBC8AD89}"/>
              </a:ext>
            </a:extLst>
          </p:cNvPr>
          <p:cNvSpPr txBox="1"/>
          <p:nvPr/>
        </p:nvSpPr>
        <p:spPr>
          <a:xfrm>
            <a:off x="8957187" y="216310"/>
            <a:ext cx="30578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Struct </a:t>
            </a:r>
            <a:r>
              <a:rPr lang="en-US" altLang="zh-CN" dirty="0" err="1"/>
              <a:t>jcfs_inode</a:t>
            </a:r>
            <a:r>
              <a:rPr lang="en-US" altLang="zh-CN" dirty="0"/>
              <a:t>{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blknum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int</a:t>
            </a:r>
            <a:r>
              <a:rPr lang="en-US" altLang="zh-CN" dirty="0"/>
              <a:t> type;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userid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groupid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int</a:t>
            </a:r>
            <a:r>
              <a:rPr lang="en-US" altLang="zh-CN" dirty="0"/>
              <a:t> mode;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atime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mtime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ctime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refcnt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int</a:t>
            </a:r>
            <a:r>
              <a:rPr lang="en-US" altLang="zh-CN" dirty="0"/>
              <a:t> extension[2];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nextinode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inodenum</a:t>
            </a:r>
            <a:r>
              <a:rPr lang="en-US" altLang="zh-CN" dirty="0"/>
              <a:t>[4];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8088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Big Picture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2898845" y="2826082"/>
            <a:ext cx="54438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898845" y="5159141"/>
            <a:ext cx="54438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324603" y="3085311"/>
            <a:ext cx="2592288" cy="7776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80" dirty="0">
                <a:solidFill>
                  <a:schemeClr val="tx1"/>
                </a:solidFill>
                <a:latin typeface="DengXian" charset="0"/>
                <a:ea typeface="DengXian" charset="0"/>
                <a:cs typeface="DengXian" charset="0"/>
              </a:rPr>
              <a:t>File System</a:t>
            </a:r>
            <a:endParaRPr lang="zh-CN" altLang="en-US" sz="2880" dirty="0">
              <a:solidFill>
                <a:schemeClr val="tx1"/>
              </a:solidFill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24603" y="4118695"/>
            <a:ext cx="2592288" cy="7776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80" dirty="0">
                <a:solidFill>
                  <a:schemeClr val="tx1"/>
                </a:solidFill>
                <a:latin typeface="DengXian" charset="0"/>
                <a:ea typeface="DengXian" charset="0"/>
                <a:cs typeface="DengXian" charset="0"/>
              </a:rPr>
              <a:t>Disk Driver</a:t>
            </a:r>
            <a:endParaRPr lang="zh-CN" altLang="en-US" sz="2880" dirty="0">
              <a:solidFill>
                <a:schemeClr val="tx1"/>
              </a:solidFill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182409" y="5765958"/>
            <a:ext cx="1774318" cy="3456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>
              <a:solidFill>
                <a:schemeClr val="tx1"/>
              </a:solidFill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185330" y="5593139"/>
            <a:ext cx="1774318" cy="3456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>
              <a:solidFill>
                <a:schemeClr val="tx1"/>
              </a:solidFill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182409" y="5420320"/>
            <a:ext cx="1774318" cy="3456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>
              <a:solidFill>
                <a:schemeClr val="tx1"/>
              </a:solidFill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47016" y="6027136"/>
            <a:ext cx="845103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80" dirty="0">
                <a:latin typeface="DengXian" charset="0"/>
                <a:ea typeface="DengXian" charset="0"/>
                <a:cs typeface="DengXian" charset="0"/>
              </a:rPr>
              <a:t>Disk</a:t>
            </a:r>
            <a:endParaRPr lang="zh-CN" altLang="en-US" sz="2880" dirty="0"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101054" y="1614398"/>
            <a:ext cx="1439573" cy="9489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80" dirty="0">
                <a:solidFill>
                  <a:schemeClr val="tx1"/>
                </a:solidFill>
                <a:latin typeface="DengXian" charset="0"/>
                <a:ea typeface="DengXian" charset="0"/>
                <a:cs typeface="DengXian" charset="0"/>
              </a:rPr>
              <a:t>App-1</a:t>
            </a:r>
            <a:endParaRPr lang="zh-CN" altLang="en-US" sz="2880" dirty="0">
              <a:solidFill>
                <a:schemeClr val="tx1"/>
              </a:solidFill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00961" y="1614398"/>
            <a:ext cx="1439573" cy="9489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80" dirty="0">
                <a:solidFill>
                  <a:schemeClr val="tx1"/>
                </a:solidFill>
                <a:latin typeface="DengXian" charset="0"/>
                <a:ea typeface="DengXian" charset="0"/>
                <a:cs typeface="DengXian" charset="0"/>
              </a:rPr>
              <a:t>App-2</a:t>
            </a:r>
            <a:endParaRPr lang="zh-CN" altLang="en-US" sz="2880" dirty="0">
              <a:solidFill>
                <a:schemeClr val="tx1"/>
              </a:solidFill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700867" y="1614398"/>
            <a:ext cx="1439573" cy="9489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80" dirty="0">
                <a:solidFill>
                  <a:schemeClr val="tx1"/>
                </a:solidFill>
                <a:latin typeface="DengXian" charset="0"/>
                <a:ea typeface="DengXian" charset="0"/>
                <a:cs typeface="DengXian" charset="0"/>
              </a:rPr>
              <a:t>App-3</a:t>
            </a:r>
            <a:endParaRPr lang="zh-CN" altLang="en-US" sz="2880" dirty="0">
              <a:solidFill>
                <a:schemeClr val="tx1"/>
              </a:solidFill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460867" y="3579828"/>
            <a:ext cx="1178528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880" dirty="0">
                <a:solidFill>
                  <a:schemeClr val="bg1">
                    <a:lumMod val="50000"/>
                  </a:schemeClr>
                </a:solidFill>
                <a:latin typeface="DengXian" charset="0"/>
                <a:ea typeface="DengXian" charset="0"/>
                <a:cs typeface="DengXian" charset="0"/>
              </a:rPr>
              <a:t>Kernel</a:t>
            </a:r>
            <a:endParaRPr lang="zh-CN" altLang="en-US" sz="2880" dirty="0">
              <a:solidFill>
                <a:schemeClr val="bg1">
                  <a:lumMod val="50000"/>
                </a:schemeClr>
              </a:solidFill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446693" y="5427961"/>
            <a:ext cx="259229" cy="6087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>
              <a:solidFill>
                <a:schemeClr val="tx1"/>
              </a:solidFill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705922" y="5427961"/>
            <a:ext cx="259229" cy="6087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>
              <a:solidFill>
                <a:schemeClr val="tx1"/>
              </a:solidFill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965150" y="5427961"/>
            <a:ext cx="259229" cy="6087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>
              <a:solidFill>
                <a:schemeClr val="tx1"/>
              </a:solidFill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224379" y="5427961"/>
            <a:ext cx="259229" cy="6087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>
              <a:solidFill>
                <a:schemeClr val="tx1"/>
              </a:solidFill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483608" y="5427961"/>
            <a:ext cx="259229" cy="6087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>
              <a:solidFill>
                <a:schemeClr val="tx1"/>
              </a:solidFill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742837" y="5427961"/>
            <a:ext cx="259229" cy="6087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>
              <a:solidFill>
                <a:schemeClr val="tx1"/>
              </a:solidFill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002066" y="5427961"/>
            <a:ext cx="259229" cy="6087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>
              <a:solidFill>
                <a:schemeClr val="tx1"/>
              </a:solidFill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261294" y="5427961"/>
            <a:ext cx="259229" cy="6087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>
              <a:solidFill>
                <a:schemeClr val="tx1"/>
              </a:solidFill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726831" y="6027136"/>
            <a:ext cx="1513555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80" dirty="0">
                <a:latin typeface="DengXian" charset="0"/>
                <a:ea typeface="DengXian" charset="0"/>
                <a:cs typeface="DengXian" charset="0"/>
              </a:rPr>
              <a:t>Memory</a:t>
            </a:r>
            <a:endParaRPr lang="zh-CN" altLang="en-US" sz="2880" dirty="0"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20877" y="5334997"/>
            <a:ext cx="1718739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880" dirty="0">
                <a:solidFill>
                  <a:schemeClr val="bg1">
                    <a:lumMod val="50000"/>
                  </a:schemeClr>
                </a:solidFill>
                <a:latin typeface="DengXian" charset="0"/>
                <a:ea typeface="DengXian" charset="0"/>
                <a:cs typeface="DengXian" charset="0"/>
              </a:rPr>
              <a:t>Hardware</a:t>
            </a:r>
            <a:endParaRPr lang="zh-CN" altLang="en-US" sz="2880" dirty="0">
              <a:solidFill>
                <a:schemeClr val="bg1">
                  <a:lumMod val="50000"/>
                </a:schemeClr>
              </a:solidFill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742997" y="1737996"/>
            <a:ext cx="896399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880" dirty="0">
                <a:solidFill>
                  <a:schemeClr val="bg1">
                    <a:lumMod val="50000"/>
                  </a:schemeClr>
                </a:solidFill>
                <a:latin typeface="DengXian" charset="0"/>
                <a:ea typeface="DengXian" charset="0"/>
                <a:cs typeface="DengXian" charset="0"/>
              </a:rPr>
              <a:t>User</a:t>
            </a:r>
            <a:endParaRPr lang="zh-CN" altLang="en-US" sz="2880" dirty="0">
              <a:solidFill>
                <a:schemeClr val="bg1">
                  <a:lumMod val="50000"/>
                </a:schemeClr>
              </a:solidFill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438205" y="2328272"/>
            <a:ext cx="2127505" cy="1274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920" dirty="0">
                <a:latin typeface="DengXian" charset="0"/>
                <a:ea typeface="DengXian" charset="0"/>
                <a:cs typeface="DengXian" charset="0"/>
              </a:rPr>
              <a:t>OPEN(“a.txt”, “</a:t>
            </a:r>
            <a:r>
              <a:rPr lang="en-US" altLang="zh-CN" sz="1920" dirty="0" err="1">
                <a:latin typeface="DengXian" charset="0"/>
                <a:ea typeface="DengXian" charset="0"/>
                <a:cs typeface="DengXian" charset="0"/>
              </a:rPr>
              <a:t>rw</a:t>
            </a:r>
            <a:r>
              <a:rPr lang="en-US" altLang="zh-CN" sz="1920" dirty="0">
                <a:latin typeface="DengXian" charset="0"/>
                <a:ea typeface="DengXian" charset="0"/>
                <a:cs typeface="DengXian" charset="0"/>
              </a:rPr>
              <a:t>”)</a:t>
            </a:r>
          </a:p>
          <a:p>
            <a:r>
              <a:rPr lang="en-US" altLang="zh-CN" sz="1920" dirty="0">
                <a:latin typeface="DengXian" charset="0"/>
                <a:ea typeface="DengXian" charset="0"/>
                <a:cs typeface="DengXian" charset="0"/>
              </a:rPr>
              <a:t>READ(…)</a:t>
            </a:r>
          </a:p>
          <a:p>
            <a:r>
              <a:rPr lang="en-US" altLang="zh-CN" sz="1920" dirty="0">
                <a:latin typeface="DengXian" charset="0"/>
                <a:ea typeface="DengXian" charset="0"/>
                <a:cs typeface="DengXian" charset="0"/>
              </a:rPr>
              <a:t>WRITE(…)</a:t>
            </a:r>
          </a:p>
          <a:p>
            <a:r>
              <a:rPr lang="en-US" altLang="zh-CN" sz="1920" dirty="0">
                <a:latin typeface="DengXian" charset="0"/>
                <a:ea typeface="DengXian" charset="0"/>
                <a:cs typeface="DengXian" charset="0"/>
              </a:rPr>
              <a:t>…</a:t>
            </a:r>
            <a:endParaRPr lang="zh-CN" altLang="en-US" sz="1920" dirty="0"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436469" y="4766650"/>
            <a:ext cx="2656496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920" dirty="0">
                <a:latin typeface="DengXian" charset="0"/>
                <a:ea typeface="DengXian" charset="0"/>
                <a:cs typeface="DengXian" charset="0"/>
              </a:rPr>
              <a:t>READ(block-</a:t>
            </a:r>
            <a:r>
              <a:rPr lang="en-US" altLang="zh-CN" sz="1920" dirty="0" err="1">
                <a:latin typeface="DengXian" charset="0"/>
                <a:ea typeface="DengXian" charset="0"/>
                <a:cs typeface="DengXian" charset="0"/>
              </a:rPr>
              <a:t>addr</a:t>
            </a:r>
            <a:r>
              <a:rPr lang="en-US" altLang="zh-CN" sz="1920" dirty="0">
                <a:latin typeface="DengXian" charset="0"/>
                <a:ea typeface="DengXian" charset="0"/>
                <a:cs typeface="DengXian" charset="0"/>
              </a:rPr>
              <a:t>, </a:t>
            </a:r>
            <a:r>
              <a:rPr lang="en-US" altLang="zh-CN" sz="1920" dirty="0" err="1">
                <a:latin typeface="DengXian" charset="0"/>
                <a:ea typeface="DengXian" charset="0"/>
                <a:cs typeface="DengXian" charset="0"/>
              </a:rPr>
              <a:t>buf</a:t>
            </a:r>
            <a:r>
              <a:rPr lang="en-US" altLang="zh-CN" sz="1920" dirty="0">
                <a:latin typeface="DengXian" charset="0"/>
                <a:ea typeface="DengXian" charset="0"/>
                <a:cs typeface="DengXian" charset="0"/>
              </a:rPr>
              <a:t>)</a:t>
            </a:r>
          </a:p>
          <a:p>
            <a:r>
              <a:rPr lang="en-US" altLang="zh-CN" sz="1920" dirty="0">
                <a:latin typeface="DengXian" charset="0"/>
                <a:ea typeface="DengXian" charset="0"/>
                <a:cs typeface="DengXian" charset="0"/>
              </a:rPr>
              <a:t>WRITE(block-</a:t>
            </a:r>
            <a:r>
              <a:rPr lang="en-US" altLang="zh-CN" sz="1920" dirty="0" err="1">
                <a:latin typeface="DengXian" charset="0"/>
                <a:ea typeface="DengXian" charset="0"/>
                <a:cs typeface="DengXian" charset="0"/>
              </a:rPr>
              <a:t>addr</a:t>
            </a:r>
            <a:r>
              <a:rPr lang="en-US" altLang="zh-CN" sz="1920" dirty="0">
                <a:latin typeface="DengXian" charset="0"/>
                <a:ea typeface="DengXian" charset="0"/>
                <a:cs typeface="DengXian" charset="0"/>
              </a:rPr>
              <a:t>, </a:t>
            </a:r>
            <a:r>
              <a:rPr lang="en-US" altLang="zh-CN" sz="1920" dirty="0" err="1">
                <a:latin typeface="DengXian" charset="0"/>
                <a:ea typeface="DengXian" charset="0"/>
                <a:cs typeface="DengXian" charset="0"/>
              </a:rPr>
              <a:t>buf</a:t>
            </a:r>
            <a:r>
              <a:rPr lang="en-US" altLang="zh-CN" sz="1920" dirty="0">
                <a:latin typeface="DengXian" charset="0"/>
                <a:ea typeface="DengXian" charset="0"/>
                <a:cs typeface="DengXian" charset="0"/>
              </a:rPr>
              <a:t>)</a:t>
            </a:r>
            <a:endParaRPr lang="zh-CN" altLang="en-US" sz="1920" dirty="0"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z="1260"/>
              <a:t>4</a:t>
            </a:fld>
            <a:endParaRPr lang="zh-CN" altLang="en-US" sz="1260"/>
          </a:p>
        </p:txBody>
      </p:sp>
    </p:spTree>
    <p:extLst>
      <p:ext uri="{BB962C8B-B14F-4D97-AF65-F5344CB8AC3E}">
        <p14:creationId xmlns:p14="http://schemas.microsoft.com/office/powerpoint/2010/main" val="430842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Abstraction: API of UNIX File System</a:t>
            </a:r>
            <a:endParaRPr lang="zh-CN" altLang="en-US" dirty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OPEN, READ, WRITE, SEEK, CLOSE</a:t>
            </a:r>
          </a:p>
          <a:p>
            <a:r>
              <a:rPr lang="en-US" altLang="zh-CN" sz="2400" dirty="0"/>
              <a:t>FSYNC</a:t>
            </a:r>
          </a:p>
          <a:p>
            <a:r>
              <a:rPr lang="en-US" altLang="zh-CN" sz="2400" dirty="0"/>
              <a:t>STAT, CHMOD, CHOWN</a:t>
            </a:r>
          </a:p>
          <a:p>
            <a:r>
              <a:rPr lang="en-US" altLang="zh-CN" sz="2400" dirty="0"/>
              <a:t>RENAME, LINK, UNLINK, SYMLINK</a:t>
            </a:r>
          </a:p>
          <a:p>
            <a:r>
              <a:rPr lang="en-US" altLang="zh-CN" sz="2400" dirty="0"/>
              <a:t>MKDIR, CHDIR, CHROOT</a:t>
            </a:r>
          </a:p>
          <a:p>
            <a:r>
              <a:rPr lang="en-US" altLang="zh-CN" sz="2400" dirty="0"/>
              <a:t>MOUNT, UNMOUNT</a:t>
            </a:r>
          </a:p>
          <a:p>
            <a:r>
              <a:rPr lang="en-US" altLang="zh-CN" sz="2400" dirty="0"/>
              <a:t>….</a:t>
            </a:r>
            <a:endParaRPr lang="zh-CN" altLang="en-US" sz="2400" dirty="0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891540" indent="-34290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37160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92024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46888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301752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356616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411480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466344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E315FA61-8901-B549-B657-C9EAE3269AB0}" type="slidenum">
              <a:rPr lang="zh-CN" altLang="en-US" sz="1680" b="0">
                <a:latin typeface="Calibri" charset="0"/>
                <a:ea typeface="Adobe 楷体 Std R" charset="0"/>
                <a:cs typeface="Adobe 楷体 Std R" charset="0"/>
              </a:rPr>
              <a:pPr/>
              <a:t>5</a:t>
            </a:fld>
            <a:endParaRPr lang="en-US" altLang="zh-CN" sz="1680" b="0">
              <a:latin typeface="Calibri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633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 Naming Layers of the UNIX FS (version 6)</a:t>
            </a:r>
            <a:endParaRPr lang="zh-CN" dirty="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891540" indent="-34290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37160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92024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46888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301752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356616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411480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466344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246070DB-D0BF-3243-8608-E626275AB0A5}" type="slidenum">
              <a:rPr lang="zh-CN" altLang="en-US" sz="1680" b="0">
                <a:latin typeface="Calibri" charset="0"/>
                <a:ea typeface="Adobe 楷体 Std R" charset="0"/>
                <a:cs typeface="Adobe 楷体 Std R" charset="0"/>
              </a:rPr>
              <a:pPr/>
              <a:t>6</a:t>
            </a:fld>
            <a:endParaRPr lang="en-US" altLang="zh-CN" sz="1680" b="0"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819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291" y="1614398"/>
            <a:ext cx="8808660" cy="5036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1620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840" dirty="0">
                <a:latin typeface="等线" panose="02010600030101010101" pitchFamily="2" charset="-122"/>
                <a:ea typeface="等线" panose="02010600030101010101" pitchFamily="2" charset="-122"/>
              </a:rPr>
              <a:t>L1: Block Layer</a:t>
            </a:r>
            <a:endParaRPr lang="zh-CN" altLang="en-US" sz="384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8240" y="1600201"/>
            <a:ext cx="9875520" cy="4853135"/>
          </a:xfrm>
        </p:spPr>
        <p:txBody>
          <a:bodyPr>
            <a:normAutofit/>
          </a:bodyPr>
          <a:lstStyle/>
          <a:p>
            <a:r>
              <a:rPr kumimoji="1" lang="en-US" altLang="zh-CN" sz="2880" dirty="0">
                <a:latin typeface="等线" panose="02010600030101010101" pitchFamily="2" charset="-122"/>
                <a:ea typeface="等线" panose="02010600030101010101" pitchFamily="2" charset="-122"/>
              </a:rPr>
              <a:t>Mapping: </a:t>
            </a:r>
            <a:r>
              <a:rPr kumimoji="1" lang="en-US" altLang="zh-CN" sz="2880" b="1" dirty="0">
                <a:latin typeface="等线" panose="02010600030101010101" pitchFamily="2" charset="-122"/>
                <a:ea typeface="等线" panose="02010600030101010101" pitchFamily="2" charset="-122"/>
              </a:rPr>
              <a:t>block number</a:t>
            </a:r>
            <a:r>
              <a:rPr kumimoji="1" lang="en-US" altLang="zh-CN" sz="2880" dirty="0">
                <a:latin typeface="等线" panose="02010600030101010101" pitchFamily="2" charset="-122"/>
                <a:ea typeface="等线" panose="02010600030101010101" pitchFamily="2" charset="-122"/>
              </a:rPr>
              <a:t> -&gt; </a:t>
            </a:r>
            <a:r>
              <a:rPr kumimoji="1" lang="en-US" altLang="zh-CN" sz="2880" b="1" dirty="0">
                <a:latin typeface="等线" panose="02010600030101010101" pitchFamily="2" charset="-122"/>
                <a:ea typeface="等线" panose="02010600030101010101" pitchFamily="2" charset="-122"/>
              </a:rPr>
              <a:t>block data</a:t>
            </a:r>
            <a:r>
              <a:rPr kumimoji="1" lang="en-US" altLang="zh-CN" sz="288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</a:p>
          <a:p>
            <a:endParaRPr kumimoji="1" lang="en-US" altLang="zh-CN" sz="288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kumimoji="1" lang="en-US" altLang="zh-CN" sz="288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kumimoji="1"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How to know the size of block?</a:t>
            </a:r>
          </a:p>
          <a:p>
            <a:pPr lvl="1"/>
            <a:r>
              <a:rPr kumimoji="1"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How to know</a:t>
            </a:r>
            <a:r>
              <a:rPr kumimoji="1"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which</a:t>
            </a:r>
            <a:r>
              <a:rPr kumimoji="1"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block</a:t>
            </a:r>
            <a:r>
              <a:rPr kumimoji="1"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is</a:t>
            </a:r>
            <a:r>
              <a:rPr kumimoji="1"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free?</a:t>
            </a:r>
            <a:endParaRPr kumimoji="1"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kumimoji="1"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These</a:t>
            </a:r>
            <a:r>
              <a:rPr kumimoji="1"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metadata</a:t>
            </a:r>
            <a:r>
              <a:rPr kumimoji="1"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will</a:t>
            </a:r>
            <a:r>
              <a:rPr kumimoji="1"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also</a:t>
            </a:r>
            <a:r>
              <a:rPr kumimoji="1"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be</a:t>
            </a:r>
            <a:r>
              <a:rPr kumimoji="1"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stored</a:t>
            </a:r>
            <a:r>
              <a:rPr kumimoji="1"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on</a:t>
            </a:r>
            <a:r>
              <a:rPr kumimoji="1"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the</a:t>
            </a:r>
            <a:r>
              <a:rPr kumimoji="1"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same</a:t>
            </a:r>
            <a:r>
              <a:rPr kumimoji="1"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disk</a:t>
            </a:r>
          </a:p>
          <a:p>
            <a:pPr lvl="2"/>
            <a:r>
              <a:rPr kumimoji="1" lang="en-US" altLang="zh-CN" sz="2160" b="1" dirty="0">
                <a:latin typeface="等线" panose="02010600030101010101" pitchFamily="2" charset="-122"/>
                <a:ea typeface="等线" panose="02010600030101010101" pitchFamily="2" charset="-122"/>
              </a:rPr>
              <a:t>Super block</a:t>
            </a:r>
            <a:r>
              <a:rPr kumimoji="1" lang="en-US" altLang="zh-CN" sz="2160" dirty="0">
                <a:latin typeface="等线" panose="02010600030101010101" pitchFamily="2" charset="-122"/>
                <a:ea typeface="等线" panose="02010600030101010101" pitchFamily="2" charset="-122"/>
              </a:rPr>
              <a:t>!</a:t>
            </a:r>
          </a:p>
          <a:p>
            <a:endParaRPr kumimoji="1" lang="zh-CN" altLang="en-US" sz="288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01" y="2564904"/>
            <a:ext cx="8463887" cy="691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8" y="5243602"/>
            <a:ext cx="601980" cy="46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0485120" y="457203"/>
            <a:ext cx="82296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Disk</a:t>
            </a:r>
          </a:p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Block</a:t>
            </a:r>
            <a:endParaRPr lang="zh-CN" altLang="en-US" sz="1920" b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570720" y="457201"/>
            <a:ext cx="91440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Block </a:t>
            </a:r>
            <a:r>
              <a:rPr lang="en-US" altLang="zh-CN" sz="1920" b="0" dirty="0" err="1">
                <a:latin typeface="等线" panose="02010600030101010101" pitchFamily="2" charset="-122"/>
                <a:ea typeface="等线" panose="02010600030101010101" pitchFamily="2" charset="-122"/>
              </a:rPr>
              <a:t>num</a:t>
            </a:r>
            <a:endParaRPr lang="zh-CN" altLang="en-US" sz="1920" b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03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360" dirty="0">
                <a:latin typeface="等线" panose="02010600030101010101" pitchFamily="2" charset="-122"/>
                <a:ea typeface="等线" panose="02010600030101010101" pitchFamily="2" charset="-122"/>
              </a:rPr>
              <a:t>Super Block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158240" y="1600200"/>
            <a:ext cx="9966960" cy="1905000"/>
          </a:xfrm>
        </p:spPr>
        <p:txBody>
          <a:bodyPr>
            <a:normAutofit/>
          </a:bodyPr>
          <a:lstStyle/>
          <a:p>
            <a:r>
              <a:rPr lang="en-US" altLang="zh-CN" sz="2880" dirty="0">
                <a:latin typeface="等线" panose="02010600030101010101" pitchFamily="2" charset="-122"/>
                <a:ea typeface="等线" panose="02010600030101010101" pitchFamily="2" charset="-122"/>
              </a:rPr>
              <a:t>One superblock per file system</a:t>
            </a:r>
          </a:p>
          <a:p>
            <a:pPr lvl="1"/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</a:rPr>
              <a:t>Kernel reads superblock when mount the FS</a:t>
            </a:r>
          </a:p>
          <a:p>
            <a:r>
              <a:rPr lang="en-US" altLang="zh-CN" sz="2880" dirty="0">
                <a:latin typeface="等线" panose="02010600030101010101" pitchFamily="2" charset="-122"/>
                <a:ea typeface="等线" panose="02010600030101010101" pitchFamily="2" charset="-122"/>
              </a:rPr>
              <a:t>Superblock contains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891540" indent="-34290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37160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92024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468880" indent="-274320" eaLnBrk="0" hangingPunct="0"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301752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356616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411480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4663440" indent="-2743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D8931379-6498-C04D-B35A-037E96CFA6C3}" type="slidenum">
              <a:rPr lang="zh-CN" altLang="en-US" sz="1440" b="0">
                <a:latin typeface="等线" panose="02010600030101010101" pitchFamily="2" charset="-122"/>
                <a:ea typeface="等线" panose="02010600030101010101" pitchFamily="2" charset="-122"/>
                <a:cs typeface="Adobe 楷体 Std R" charset="0"/>
              </a:rPr>
              <a:pPr/>
              <a:t>8</a:t>
            </a:fld>
            <a:endParaRPr lang="en-US" altLang="zh-CN" sz="1440" b="0">
              <a:latin typeface="等线" panose="02010600030101010101" pitchFamily="2" charset="-122"/>
              <a:ea typeface="等线" panose="02010600030101010101" pitchFamily="2" charset="-122"/>
              <a:cs typeface="Adobe 楷体 Std R" charset="0"/>
            </a:endParaRPr>
          </a:p>
        </p:txBody>
      </p:sp>
      <p:sp>
        <p:nvSpPr>
          <p:cNvPr id="11269" name="Content Placeholder 2"/>
          <p:cNvSpPr txBox="1">
            <a:spLocks/>
          </p:cNvSpPr>
          <p:nvPr/>
        </p:nvSpPr>
        <p:spPr bwMode="auto">
          <a:xfrm>
            <a:off x="1158240" y="3313450"/>
            <a:ext cx="969264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  <a:cs typeface="MS PGothic" charset="0"/>
              </a:rPr>
              <a:t>Size of the blocks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  <a:cs typeface="MS PGothic" charset="0"/>
              </a:rPr>
              <a:t>Number of free blocks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  <a:cs typeface="MS PGothic" charset="0"/>
              </a:rPr>
              <a:t>A list of free blocks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  <a:cs typeface="MS PGothic" charset="0"/>
              </a:rPr>
              <a:t>Index to next free block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  <a:cs typeface="MS PGothic" charset="0"/>
              </a:rPr>
              <a:t>Lock field for free block and free </a:t>
            </a:r>
            <a:r>
              <a:rPr lang="en-US" altLang="zh-CN" sz="1920" b="0" dirty="0" err="1">
                <a:latin typeface="等线" panose="02010600030101010101" pitchFamily="2" charset="-122"/>
                <a:ea typeface="等线" panose="02010600030101010101" pitchFamily="2" charset="-122"/>
                <a:cs typeface="MS PGothic" charset="0"/>
              </a:rPr>
              <a:t>inode</a:t>
            </a:r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  <a:cs typeface="MS PGothic" charset="0"/>
              </a:rPr>
              <a:t> lists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  <a:cs typeface="MS PGothic" charset="0"/>
              </a:rPr>
              <a:t>Flag to indicate modification of superblock</a:t>
            </a:r>
            <a:endParaRPr lang="en-US" altLang="zh-CN" sz="2160" b="0" dirty="0">
              <a:latin typeface="等线" panose="02010600030101010101" pitchFamily="2" charset="-122"/>
              <a:ea typeface="等线" panose="02010600030101010101" pitchFamily="2" charset="-122"/>
              <a:cs typeface="MS PGothic" charset="0"/>
            </a:endParaRPr>
          </a:p>
        </p:txBody>
      </p:sp>
      <p:sp>
        <p:nvSpPr>
          <p:cNvPr id="11270" name="Content Placeholder 2"/>
          <p:cNvSpPr txBox="1">
            <a:spLocks/>
          </p:cNvSpPr>
          <p:nvPr/>
        </p:nvSpPr>
        <p:spPr bwMode="auto">
          <a:xfrm>
            <a:off x="5821680" y="3227040"/>
            <a:ext cx="484632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  <a:cs typeface="MS PGothic" charset="0"/>
              </a:rPr>
              <a:t>Size of the inode list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  <a:cs typeface="MS PGothic" charset="0"/>
              </a:rPr>
              <a:t>Number of free inodes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  <a:cs typeface="MS PGothic" charset="0"/>
              </a:rPr>
              <a:t>A list of free inodes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sz="1920" b="0">
                <a:latin typeface="等线" panose="02010600030101010101" pitchFamily="2" charset="-122"/>
                <a:ea typeface="等线" panose="02010600030101010101" pitchFamily="2" charset="-122"/>
                <a:cs typeface="MS PGothic" charset="0"/>
              </a:rPr>
              <a:t>Index to next free inode</a:t>
            </a:r>
          </a:p>
        </p:txBody>
      </p:sp>
      <p:pic>
        <p:nvPicPr>
          <p:cNvPr id="11271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080" y="5589240"/>
            <a:ext cx="765048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020" y="6441726"/>
            <a:ext cx="60198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4" name="TextBox 7"/>
          <p:cNvSpPr txBox="1">
            <a:spLocks noChangeArrowheads="1"/>
          </p:cNvSpPr>
          <p:nvPr/>
        </p:nvSpPr>
        <p:spPr bwMode="auto">
          <a:xfrm>
            <a:off x="9570720" y="457201"/>
            <a:ext cx="91440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Block </a:t>
            </a:r>
            <a:r>
              <a:rPr lang="en-US" altLang="zh-CN" sz="1920" b="0" dirty="0" err="1">
                <a:latin typeface="等线" panose="02010600030101010101" pitchFamily="2" charset="-122"/>
                <a:ea typeface="等线" panose="02010600030101010101" pitchFamily="2" charset="-122"/>
              </a:rPr>
              <a:t>num</a:t>
            </a:r>
            <a:endParaRPr lang="zh-CN" altLang="en-US" sz="1920" b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10485120" y="457203"/>
            <a:ext cx="82296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Disk</a:t>
            </a:r>
          </a:p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Block</a:t>
            </a:r>
            <a:endParaRPr lang="zh-CN" altLang="en-US" sz="1920" b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15643" y="5909732"/>
            <a:ext cx="5809560" cy="665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92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4" name="直线连接符 3"/>
          <p:cNvCxnSpPr/>
          <p:nvPr/>
        </p:nvCxnSpPr>
        <p:spPr>
          <a:xfrm>
            <a:off x="4627037" y="5910044"/>
            <a:ext cx="0" cy="656641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/>
          <p:nvPr/>
        </p:nvCxnSpPr>
        <p:spPr>
          <a:xfrm>
            <a:off x="5318314" y="5915637"/>
            <a:ext cx="0" cy="656641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/>
          <p:cNvCxnSpPr/>
          <p:nvPr/>
        </p:nvCxnSpPr>
        <p:spPr>
          <a:xfrm>
            <a:off x="6009590" y="5919486"/>
            <a:ext cx="0" cy="656641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/>
          <p:nvPr/>
        </p:nvCxnSpPr>
        <p:spPr>
          <a:xfrm>
            <a:off x="6700867" y="5917382"/>
            <a:ext cx="0" cy="656641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/>
          <p:nvPr/>
        </p:nvCxnSpPr>
        <p:spPr>
          <a:xfrm>
            <a:off x="7392144" y="5911789"/>
            <a:ext cx="0" cy="656641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>
            <a:off x="8083421" y="5917382"/>
            <a:ext cx="0" cy="656641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9033926" y="5915637"/>
            <a:ext cx="0" cy="656641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8429059" y="6021288"/>
            <a:ext cx="348172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920" dirty="0">
                <a:latin typeface="等线" panose="02010600030101010101" pitchFamily="2" charset="-122"/>
                <a:ea typeface="等线" panose="02010600030101010101" pitchFamily="2" charset="-122"/>
                <a:cs typeface="MS PGothic" charset="0"/>
              </a:rPr>
              <a:t>...</a:t>
            </a:r>
            <a:endParaRPr lang="zh-CN" altLang="en-US" sz="192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6731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840" dirty="0">
                <a:latin typeface="等线" panose="02010600030101010101" pitchFamily="2" charset="-122"/>
                <a:ea typeface="等线" panose="02010600030101010101" pitchFamily="2" charset="-122"/>
              </a:rPr>
              <a:t>L1: Block Layer</a:t>
            </a:r>
            <a:endParaRPr lang="zh-CN" altLang="en-US" sz="384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360" dirty="0">
                <a:latin typeface="等线" panose="02010600030101010101" pitchFamily="2" charset="-122"/>
                <a:ea typeface="等线" panose="02010600030101010101" pitchFamily="2" charset="-122"/>
              </a:rPr>
              <a:t>Block size: a trade-off</a:t>
            </a:r>
          </a:p>
          <a:p>
            <a:pPr lvl="1"/>
            <a:r>
              <a:rPr lang="en-US" altLang="zh-CN" sz="2880" dirty="0">
                <a:latin typeface="等线" panose="02010600030101010101" pitchFamily="2" charset="-122"/>
                <a:ea typeface="等线" panose="02010600030101010101" pitchFamily="2" charset="-122"/>
              </a:rPr>
              <a:t>Neither too small or too big</a:t>
            </a:r>
          </a:p>
          <a:p>
            <a:pPr lvl="1"/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Q: What will happen if the block size is too small? What if too big?</a:t>
            </a:r>
            <a:endParaRPr lang="en-US" altLang="zh-CN" sz="288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kumimoji="1"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10485120" y="457203"/>
            <a:ext cx="82296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Disk</a:t>
            </a:r>
          </a:p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Block</a:t>
            </a:r>
            <a:endParaRPr lang="zh-CN" altLang="en-US" sz="1920" b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9570720" y="457201"/>
            <a:ext cx="914400" cy="683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920" b="0" dirty="0">
                <a:latin typeface="等线" panose="02010600030101010101" pitchFamily="2" charset="-122"/>
                <a:ea typeface="等线" panose="02010600030101010101" pitchFamily="2" charset="-122"/>
              </a:rPr>
              <a:t>Block </a:t>
            </a:r>
            <a:r>
              <a:rPr lang="en-US" altLang="zh-CN" sz="1920" b="0" dirty="0" err="1">
                <a:latin typeface="等线" panose="02010600030101010101" pitchFamily="2" charset="-122"/>
                <a:ea typeface="等线" panose="02010600030101010101" pitchFamily="2" charset="-122"/>
              </a:rPr>
              <a:t>num</a:t>
            </a:r>
            <a:endParaRPr lang="zh-CN" altLang="en-US" sz="1920" b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t>9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961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1823</Words>
  <Application>Microsoft Office PowerPoint</Application>
  <PresentationFormat>宽屏</PresentationFormat>
  <Paragraphs>439</Paragraphs>
  <Slides>38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8" baseType="lpstr">
      <vt:lpstr>Adobe 楷体 Std R</vt:lpstr>
      <vt:lpstr>MS PGothic</vt:lpstr>
      <vt:lpstr>等线</vt:lpstr>
      <vt:lpstr>等线</vt:lpstr>
      <vt:lpstr>等线 Light</vt:lpstr>
      <vt:lpstr>宋体</vt:lpstr>
      <vt:lpstr>Arial</vt:lpstr>
      <vt:lpstr>Calibri</vt:lpstr>
      <vt:lpstr>Times New Roman</vt:lpstr>
      <vt:lpstr>Office 主题​​</vt:lpstr>
      <vt:lpstr>A File System implemented by FUSE</vt:lpstr>
      <vt:lpstr>FUSE</vt:lpstr>
      <vt:lpstr>File</vt:lpstr>
      <vt:lpstr>The Big Picture</vt:lpstr>
      <vt:lpstr>Abstraction: API of UNIX File System</vt:lpstr>
      <vt:lpstr>The Naming Layers of the UNIX FS (version 6)</vt:lpstr>
      <vt:lpstr>L1: Block Layer</vt:lpstr>
      <vt:lpstr>Super Block</vt:lpstr>
      <vt:lpstr>L1: Block Layer</vt:lpstr>
      <vt:lpstr>L2: File Layer</vt:lpstr>
      <vt:lpstr>inode for Larger Files</vt:lpstr>
      <vt:lpstr>L2: File Layer</vt:lpstr>
      <vt:lpstr>Other Choices than inode</vt:lpstr>
      <vt:lpstr>L3: inode Number Layer</vt:lpstr>
      <vt:lpstr>Put Layers so far Together</vt:lpstr>
      <vt:lpstr>L4: File Name Layer</vt:lpstr>
      <vt:lpstr>LOOKUP in a Directory</vt:lpstr>
      <vt:lpstr>L5: Path Name Layer</vt:lpstr>
      <vt:lpstr>Links</vt:lpstr>
      <vt:lpstr>Links</vt:lpstr>
      <vt:lpstr>No Cycle for LINK</vt:lpstr>
      <vt:lpstr>Renaming - 1</vt:lpstr>
      <vt:lpstr>Renaming - 2</vt:lpstr>
      <vt:lpstr>L6: Absolute Path  Name Layer</vt:lpstr>
      <vt:lpstr>An Example: Find Blocks of “/programs/pong.c”</vt:lpstr>
      <vt:lpstr>An Example: Find Blocks of “/programs/pong.c”</vt:lpstr>
      <vt:lpstr>An Example: Find Blocks of “/programs/pong.c”</vt:lpstr>
      <vt:lpstr>An Example: Find Blocks of “/programs/pong.c”</vt:lpstr>
      <vt:lpstr>An Example: Find Blocks of “/programs/pong.c”</vt:lpstr>
      <vt:lpstr>An Example: Find Blocks of “/programs/pong.c”</vt:lpstr>
      <vt:lpstr>An Example: Find Blocks of “/programs/pong.c”</vt:lpstr>
      <vt:lpstr>An Example: Find Blocks of “/programs/pong.c”</vt:lpstr>
      <vt:lpstr>An Example: Find Blocks of “/programs/pong.c”</vt:lpstr>
      <vt:lpstr>An Example: Find Blocks of “/programs/pong.c”</vt:lpstr>
      <vt:lpstr>L7: Symbolic Link Layer</vt:lpstr>
      <vt:lpstr>L7: Symbolic Link  Layer</vt:lpstr>
      <vt:lpstr>作业</vt:lpstr>
      <vt:lpstr>FUSE JC_FS Implementation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File System implemented by FUSE</dc:title>
  <dc:creator>ji chen</dc:creator>
  <cp:lastModifiedBy>ji chen</cp:lastModifiedBy>
  <cp:revision>7</cp:revision>
  <dcterms:created xsi:type="dcterms:W3CDTF">2019-10-15T09:12:56Z</dcterms:created>
  <dcterms:modified xsi:type="dcterms:W3CDTF">2019-10-23T09:51:17Z</dcterms:modified>
</cp:coreProperties>
</file>